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74" r:id="rId3"/>
    <p:sldId id="287" r:id="rId4"/>
    <p:sldId id="278" r:id="rId5"/>
    <p:sldId id="289" r:id="rId6"/>
    <p:sldId id="304" r:id="rId7"/>
    <p:sldId id="305" r:id="rId8"/>
    <p:sldId id="276" r:id="rId9"/>
    <p:sldId id="306" r:id="rId10"/>
    <p:sldId id="318" r:id="rId11"/>
    <p:sldId id="308" r:id="rId12"/>
    <p:sldId id="286" r:id="rId13"/>
    <p:sldId id="316" r:id="rId14"/>
    <p:sldId id="283" r:id="rId15"/>
    <p:sldId id="309" r:id="rId16"/>
    <p:sldId id="310" r:id="rId17"/>
    <p:sldId id="311" r:id="rId18"/>
    <p:sldId id="312" r:id="rId19"/>
    <p:sldId id="313" r:id="rId20"/>
    <p:sldId id="314" r:id="rId21"/>
    <p:sldId id="315" r:id="rId22"/>
    <p:sldId id="269" r:id="rId23"/>
    <p:sldId id="317" r:id="rId2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35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B1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2769" autoAdjust="0"/>
  </p:normalViewPr>
  <p:slideViewPr>
    <p:cSldViewPr snapToGrid="0" snapToObjects="1">
      <p:cViewPr varScale="1">
        <p:scale>
          <a:sx n="61" d="100"/>
          <a:sy n="61" d="100"/>
        </p:scale>
        <p:origin x="942" y="45"/>
      </p:cViewPr>
      <p:guideLst>
        <p:guide orient="horz" pos="2358"/>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dirty="0"/>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76E20191-4264-4AA7-B4DE-2597916E6176}" type="datetimeFigureOut">
              <a:rPr lang="en-US"/>
              <a:pPr>
                <a:defRPr/>
              </a:pPr>
              <a:t>9/16/2015</a:t>
            </a:fld>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13C6502-15EB-49E7-857B-9B9686A8AE54}" type="slidenum">
              <a:rPr lang="en-US" altLang="en-US"/>
              <a:pPr/>
              <a:t>‹#›</a:t>
            </a:fld>
            <a:endParaRPr lang="en-US" altLang="en-US" dirty="0"/>
          </a:p>
        </p:txBody>
      </p:sp>
    </p:spTree>
    <p:extLst>
      <p:ext uri="{BB962C8B-B14F-4D97-AF65-F5344CB8AC3E}">
        <p14:creationId xmlns:p14="http://schemas.microsoft.com/office/powerpoint/2010/main" val="1223869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4013932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2863562A-9FB6-4F2E-8B6B-7D45343E9447}" type="datetimeFigureOut">
              <a:rPr lang="en-US"/>
              <a:pPr>
                <a:defRPr/>
              </a:pPr>
              <a:t>9/16/2015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03F1E904-B13D-4404-9377-D5E229093572}" type="slidenum">
              <a:rPr lang="en-US" altLang="en-US"/>
              <a:pPr/>
              <a:t>‹#›</a:t>
            </a:fld>
            <a:endParaRPr lang="en-US" altLang="en-US" dirty="0"/>
          </a:p>
        </p:txBody>
      </p:sp>
    </p:spTree>
    <p:extLst>
      <p:ext uri="{BB962C8B-B14F-4D97-AF65-F5344CB8AC3E}">
        <p14:creationId xmlns:p14="http://schemas.microsoft.com/office/powerpoint/2010/main" val="140547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E10C527A-08F0-427E-A5E4-074D8ED44038}" type="datetimeFigureOut">
              <a:rPr lang="en-US"/>
              <a:pPr>
                <a:defRPr/>
              </a:pPr>
              <a:t>9/16/2015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1E0DEB08-3E18-4C25-8E88-1556AFA9421F}" type="slidenum">
              <a:rPr lang="en-US" altLang="en-US"/>
              <a:pPr/>
              <a:t>‹#›</a:t>
            </a:fld>
            <a:endParaRPr lang="en-US" altLang="en-US" dirty="0"/>
          </a:p>
        </p:txBody>
      </p:sp>
    </p:spTree>
    <p:extLst>
      <p:ext uri="{BB962C8B-B14F-4D97-AF65-F5344CB8AC3E}">
        <p14:creationId xmlns:p14="http://schemas.microsoft.com/office/powerpoint/2010/main" val="584510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AE08F97E-9419-473E-8E66-E9BF50A45B10}" type="datetimeFigureOut">
              <a:rPr lang="en-US"/>
              <a:pPr>
                <a:defRPr/>
              </a:pPr>
              <a:t>9/16/2015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1AB4138D-53CF-40C7-AC11-18A1B5E52CE7}" type="slidenum">
              <a:rPr lang="en-US" altLang="en-US"/>
              <a:pPr/>
              <a:t>‹#›</a:t>
            </a:fld>
            <a:endParaRPr lang="en-US" altLang="en-US" dirty="0"/>
          </a:p>
        </p:txBody>
      </p:sp>
    </p:spTree>
    <p:extLst>
      <p:ext uri="{BB962C8B-B14F-4D97-AF65-F5344CB8AC3E}">
        <p14:creationId xmlns:p14="http://schemas.microsoft.com/office/powerpoint/2010/main" val="421167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5C262196-6CBF-4143-9E63-F518DAB6B076}" type="datetimeFigureOut">
              <a:rPr lang="en-US"/>
              <a:pPr>
                <a:defRPr/>
              </a:pPr>
              <a:t>9/16/2015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ED0C160D-6510-4B3B-90F9-B96D74ED0427}" type="slidenum">
              <a:rPr lang="en-US" altLang="en-US"/>
              <a:pPr/>
              <a:t>‹#›</a:t>
            </a:fld>
            <a:endParaRPr lang="en-US" altLang="en-US" dirty="0"/>
          </a:p>
        </p:txBody>
      </p:sp>
    </p:spTree>
    <p:extLst>
      <p:ext uri="{BB962C8B-B14F-4D97-AF65-F5344CB8AC3E}">
        <p14:creationId xmlns:p14="http://schemas.microsoft.com/office/powerpoint/2010/main" val="48044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C4A15BBB-96AC-4124-8CB2-18189BB16BD0}" type="datetimeFigureOut">
              <a:rPr lang="en-US"/>
              <a:pPr>
                <a:defRPr/>
              </a:pPr>
              <a:t>9/16/2015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0116BF5E-D2D7-41E0-BE06-76D76CFF2CAA}" type="slidenum">
              <a:rPr lang="en-US" altLang="en-US"/>
              <a:pPr/>
              <a:t>‹#›</a:t>
            </a:fld>
            <a:endParaRPr lang="en-US" altLang="en-US" dirty="0"/>
          </a:p>
        </p:txBody>
      </p:sp>
    </p:spTree>
    <p:extLst>
      <p:ext uri="{BB962C8B-B14F-4D97-AF65-F5344CB8AC3E}">
        <p14:creationId xmlns:p14="http://schemas.microsoft.com/office/powerpoint/2010/main" val="398424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F3813D0F-12AB-4380-BADE-EBDC3526D1DC}" type="datetimeFigureOut">
              <a:rPr lang="en-US"/>
              <a:pPr>
                <a:defRPr/>
              </a:pPr>
              <a:t>9/16/2015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8F74E8AE-101A-455D-B821-9D3F4345225D}" type="slidenum">
              <a:rPr lang="en-US" altLang="en-US"/>
              <a:pPr/>
              <a:t>‹#›</a:t>
            </a:fld>
            <a:endParaRPr lang="en-US" altLang="en-US" dirty="0"/>
          </a:p>
        </p:txBody>
      </p:sp>
    </p:spTree>
    <p:extLst>
      <p:ext uri="{BB962C8B-B14F-4D97-AF65-F5344CB8AC3E}">
        <p14:creationId xmlns:p14="http://schemas.microsoft.com/office/powerpoint/2010/main" val="400320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E1EC3482-CF58-4117-A5E9-CBC2CEC5644B}" type="datetimeFigureOut">
              <a:rPr lang="en-US"/>
              <a:pPr>
                <a:defRPr/>
              </a:pPr>
              <a:t>9/16/2015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A51BBFE2-E69C-4A0E-B29A-1F5043F46748}" type="slidenum">
              <a:rPr lang="en-US" altLang="en-US"/>
              <a:pPr/>
              <a:t>‹#›</a:t>
            </a:fld>
            <a:endParaRPr lang="en-US" altLang="en-US" dirty="0"/>
          </a:p>
        </p:txBody>
      </p:sp>
    </p:spTree>
    <p:extLst>
      <p:ext uri="{BB962C8B-B14F-4D97-AF65-F5344CB8AC3E}">
        <p14:creationId xmlns:p14="http://schemas.microsoft.com/office/powerpoint/2010/main" val="227864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703075BC-C472-4A65-B1F7-0F221AF8A413}" type="datetimeFigureOut">
              <a:rPr lang="en-US"/>
              <a:pPr>
                <a:defRPr/>
              </a:pPr>
              <a:t>9/16/2015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D52CA5B6-6EE9-4BA1-AED3-99958F112C2A}" type="slidenum">
              <a:rPr lang="en-US" altLang="en-US"/>
              <a:pPr/>
              <a:t>‹#›</a:t>
            </a:fld>
            <a:endParaRPr lang="en-US" altLang="en-US" dirty="0"/>
          </a:p>
        </p:txBody>
      </p:sp>
    </p:spTree>
    <p:extLst>
      <p:ext uri="{BB962C8B-B14F-4D97-AF65-F5344CB8AC3E}">
        <p14:creationId xmlns:p14="http://schemas.microsoft.com/office/powerpoint/2010/main" val="227617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72CBD77C-55FD-4B1D-965E-8F65F82050E2}" type="datetimeFigureOut">
              <a:rPr lang="en-US"/>
              <a:pPr>
                <a:defRPr/>
              </a:pPr>
              <a:t>9/16/2015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AF9BDDDC-79D1-44F0-8EFD-3D99DF225924}" type="slidenum">
              <a:rPr lang="en-US" altLang="en-US"/>
              <a:pPr/>
              <a:t>‹#›</a:t>
            </a:fld>
            <a:endParaRPr lang="en-US" altLang="en-US" dirty="0"/>
          </a:p>
        </p:txBody>
      </p:sp>
    </p:spTree>
    <p:extLst>
      <p:ext uri="{BB962C8B-B14F-4D97-AF65-F5344CB8AC3E}">
        <p14:creationId xmlns:p14="http://schemas.microsoft.com/office/powerpoint/2010/main" val="105701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778F74FD-0F2F-4096-9FD3-B750672BF815}" type="datetimeFigureOut">
              <a:rPr lang="en-US"/>
              <a:pPr>
                <a:defRPr/>
              </a:pPr>
              <a:t>9/16/2015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785018DE-CDD5-4ADD-81DB-755904A167FC}" type="slidenum">
              <a:rPr lang="en-US" altLang="en-US"/>
              <a:pPr/>
              <a:t>‹#›</a:t>
            </a:fld>
            <a:endParaRPr lang="en-US" altLang="en-US" dirty="0"/>
          </a:p>
        </p:txBody>
      </p:sp>
    </p:spTree>
    <p:extLst>
      <p:ext uri="{BB962C8B-B14F-4D97-AF65-F5344CB8AC3E}">
        <p14:creationId xmlns:p14="http://schemas.microsoft.com/office/powerpoint/2010/main" val="44035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9169AAAC-7C90-45C6-8F44-0641CA213B09}" type="datetimeFigureOut">
              <a:rPr lang="en-US"/>
              <a:pPr>
                <a:defRPr/>
              </a:pPr>
              <a:t>9/16/2015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1F6CBE71-61E6-40E2-970A-5DC5B451DB30}" type="slidenum">
              <a:rPr lang="en-US" altLang="en-US"/>
              <a:pPr/>
              <a:t>‹#›</a:t>
            </a:fld>
            <a:endParaRPr lang="en-US" altLang="en-US" dirty="0"/>
          </a:p>
        </p:txBody>
      </p:sp>
    </p:spTree>
    <p:extLst>
      <p:ext uri="{BB962C8B-B14F-4D97-AF65-F5344CB8AC3E}">
        <p14:creationId xmlns:p14="http://schemas.microsoft.com/office/powerpoint/2010/main" val="209845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9388" y="2251075"/>
            <a:ext cx="50895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bg1"/>
                </a:solidFill>
                <a:latin typeface="Gill Sans MT" panose="020B0502020104020203" pitchFamily="34" charset="0"/>
              </a:rPr>
              <a:t>PRESENTATION TITLE</a:t>
            </a:r>
          </a:p>
          <a:p>
            <a:pPr eaLnBrk="1" hangingPunct="1"/>
            <a:endParaRPr lang="en-US" altLang="en-US" sz="1800" dirty="0">
              <a:solidFill>
                <a:schemeClr val="bg1"/>
              </a:solidFill>
              <a:latin typeface="Gill Sans" pitchFamily="-84" charset="0"/>
            </a:endParaRPr>
          </a:p>
          <a:p>
            <a:pPr eaLnBrk="1" hangingPunct="1"/>
            <a:r>
              <a:rPr lang="en-US" altLang="en-US" sz="1800" dirty="0">
                <a:solidFill>
                  <a:schemeClr val="bg1"/>
                </a:solidFill>
                <a:latin typeface="Gill Sans Light" pitchFamily="-84" charset="0"/>
              </a:rPr>
              <a:t>Presented by:</a:t>
            </a:r>
          </a:p>
          <a:p>
            <a:pPr eaLnBrk="1" hangingPunct="1"/>
            <a:r>
              <a:rPr lang="en-US" altLang="en-US" sz="1800" dirty="0">
                <a:solidFill>
                  <a:schemeClr val="bg1"/>
                </a:solidFill>
                <a:latin typeface="Gill Sans Light" pitchFamily="-84" charset="0"/>
              </a:rPr>
              <a:t>Name Surname</a:t>
            </a:r>
          </a:p>
          <a:p>
            <a:pPr eaLnBrk="1" hangingPunct="1"/>
            <a:r>
              <a:rPr lang="en-US" altLang="en-US" sz="1800" dirty="0">
                <a:solidFill>
                  <a:schemeClr val="bg1"/>
                </a:solidFill>
                <a:latin typeface="Gill Sans Light" pitchFamily="-84" charset="0"/>
              </a:rPr>
              <a:t>Directorate</a:t>
            </a:r>
          </a:p>
          <a:p>
            <a:pPr eaLnBrk="1" hangingPunct="1"/>
            <a:endParaRPr lang="en-US" altLang="en-US" sz="1400" dirty="0">
              <a:solidFill>
                <a:schemeClr val="bg1"/>
              </a:solidFill>
              <a:latin typeface="Gill Sans Light" pitchFamily="-84" charset="0"/>
            </a:endParaRPr>
          </a:p>
          <a:p>
            <a:pPr eaLnBrk="1" hangingPunct="1"/>
            <a:r>
              <a:rPr lang="en-US" altLang="en-US" sz="1400" dirty="0">
                <a:solidFill>
                  <a:schemeClr val="bg1"/>
                </a:solidFill>
                <a:latin typeface="Gill Sans Light" pitchFamily="-84" charset="0"/>
              </a:rPr>
              <a:t>Date</a:t>
            </a:r>
          </a:p>
        </p:txBody>
      </p:sp>
      <p:pic>
        <p:nvPicPr>
          <p:cNvPr id="13315" name="Picture 1" descr="DWS Slide Cover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 descr="DWS Slide Cover pic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12888"/>
            <a:ext cx="9180513"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a:spLocks noChangeArrowheads="1"/>
          </p:cNvSpPr>
          <p:nvPr/>
        </p:nvSpPr>
        <p:spPr bwMode="auto">
          <a:xfrm>
            <a:off x="226385" y="1856779"/>
            <a:ext cx="8534556" cy="443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prstClr val="white"/>
                </a:solidFill>
                <a:latin typeface="Aharoni" panose="02010803020104030203" pitchFamily="2" charset="-79"/>
                <a:cs typeface="Aharoni" panose="02010803020104030203" pitchFamily="2" charset="-79"/>
              </a:rPr>
              <a:t>Classification, Reserve &amp; </a:t>
            </a:r>
            <a:r>
              <a:rPr lang="en-US" sz="2800" b="1" dirty="0">
                <a:solidFill>
                  <a:prstClr val="white"/>
                </a:solidFill>
                <a:latin typeface="Aharoni" panose="02010803020104030203" pitchFamily="2" charset="-79"/>
                <a:cs typeface="Aharoni" panose="02010803020104030203" pitchFamily="2" charset="-79"/>
              </a:rPr>
              <a:t>RQO</a:t>
            </a:r>
            <a:r>
              <a:rPr lang="en-US" sz="2800" b="1" dirty="0">
                <a:solidFill>
                  <a:prstClr val="white"/>
                </a:solidFill>
                <a:latin typeface="Aharoni" panose="02010803020104030203" pitchFamily="2" charset="-79"/>
                <a:cs typeface="Aharoni" panose="02010803020104030203" pitchFamily="2" charset="-79"/>
              </a:rPr>
              <a:t> determination of water resources in the Mvoti to Umzimkulu Water Management </a:t>
            </a:r>
            <a:r>
              <a:rPr lang="en-US" sz="2800" b="1" dirty="0" smtClean="0">
                <a:solidFill>
                  <a:prstClr val="white"/>
                </a:solidFill>
                <a:latin typeface="Aharoni" panose="02010803020104030203" pitchFamily="2" charset="-79"/>
                <a:cs typeface="Aharoni" panose="02010803020104030203" pitchFamily="2" charset="-79"/>
              </a:rPr>
              <a:t>Area</a:t>
            </a:r>
          </a:p>
          <a:p>
            <a:pPr algn="ctr"/>
            <a:endParaRPr lang="en-US" sz="3200" b="1" dirty="0">
              <a:solidFill>
                <a:prstClr val="white"/>
              </a:solidFill>
              <a:latin typeface="Aharoni" panose="02010803020104030203" pitchFamily="2" charset="-79"/>
              <a:cs typeface="Aharoni" panose="02010803020104030203" pitchFamily="2" charset="-79"/>
            </a:endParaRPr>
          </a:p>
          <a:p>
            <a:pPr algn="ctr">
              <a:lnSpc>
                <a:spcPct val="115000"/>
              </a:lnSpc>
              <a:spcAft>
                <a:spcPts val="1000"/>
              </a:spcAft>
            </a:pPr>
            <a:r>
              <a:rPr lang="en-ZA" sz="3200" b="1" dirty="0" smtClean="0">
                <a:solidFill>
                  <a:prstClr val="white"/>
                </a:solidFill>
                <a:latin typeface="Aharoni" panose="02010803020104030203" pitchFamily="2" charset="-79"/>
                <a:cs typeface="Aharoni" panose="02010803020104030203" pitchFamily="2" charset="-79"/>
              </a:rPr>
              <a:t>ECONOMIC CONSEQUENCES: APPROACH AND RESULTS</a:t>
            </a:r>
          </a:p>
          <a:p>
            <a:pPr eaLnBrk="1" hangingPunct="1">
              <a:defRPr/>
            </a:pPr>
            <a:r>
              <a:rPr lang="en-US" sz="2800" b="1" dirty="0" smtClean="0">
                <a:solidFill>
                  <a:prstClr val="white"/>
                </a:solidFill>
                <a:latin typeface="Aharoni" panose="02010803020104030203" pitchFamily="2" charset="-79"/>
                <a:cs typeface="Aharoni" panose="02010803020104030203" pitchFamily="2" charset="-79"/>
              </a:rPr>
              <a:t>William </a:t>
            </a:r>
            <a:r>
              <a:rPr lang="en-US" sz="2800" b="1" dirty="0">
                <a:solidFill>
                  <a:prstClr val="white"/>
                </a:solidFill>
                <a:latin typeface="Aharoni" panose="02010803020104030203" pitchFamily="2" charset="-79"/>
                <a:cs typeface="Aharoni" panose="02010803020104030203" pitchFamily="2" charset="-79"/>
              </a:rPr>
              <a:t>Mullins</a:t>
            </a:r>
          </a:p>
          <a:p>
            <a:pPr eaLnBrk="1" hangingPunct="1">
              <a:defRPr/>
            </a:pPr>
            <a:r>
              <a:rPr lang="en-US" sz="2800" b="1" dirty="0">
                <a:solidFill>
                  <a:prstClr val="white"/>
                </a:solidFill>
                <a:latin typeface="Aharoni" panose="02010803020104030203" pitchFamily="2" charset="-79"/>
                <a:cs typeface="Aharoni" panose="02010803020104030203" pitchFamily="2" charset="-79"/>
              </a:rPr>
              <a:t>Conningarth </a:t>
            </a:r>
            <a:r>
              <a:rPr lang="en-US" sz="2800" b="1" dirty="0" smtClean="0">
                <a:solidFill>
                  <a:prstClr val="white"/>
                </a:solidFill>
                <a:latin typeface="Aharoni" panose="02010803020104030203" pitchFamily="2" charset="-79"/>
                <a:cs typeface="Aharoni" panose="02010803020104030203" pitchFamily="2" charset="-79"/>
              </a:rPr>
              <a:t>Economists</a:t>
            </a:r>
          </a:p>
          <a:p>
            <a:pPr eaLnBrk="1" hangingPunct="1">
              <a:defRPr/>
            </a:pPr>
            <a:r>
              <a:rPr lang="en-US" sz="2800" b="1" dirty="0" smtClean="0">
                <a:solidFill>
                  <a:prstClr val="white"/>
                </a:solidFill>
                <a:latin typeface="Aharoni" panose="02010803020104030203" pitchFamily="2" charset="-79"/>
                <a:cs typeface="Aharoni" panose="02010803020104030203" pitchFamily="2" charset="-79"/>
              </a:rPr>
              <a:t>16 September 2015</a:t>
            </a:r>
            <a:endParaRPr lang="en-US" sz="2800" b="1" dirty="0">
              <a:solidFill>
                <a:prstClr val="white"/>
              </a:solidFill>
              <a:latin typeface="Aharoni" panose="02010803020104030203" pitchFamily="2" charset="-79"/>
              <a:cs typeface="Aharoni" panose="02010803020104030203" pitchFamily="2" charset="-79"/>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309" y="155759"/>
            <a:ext cx="3131390" cy="109260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232014" y="150131"/>
          <a:ext cx="8775509" cy="6620193"/>
        </p:xfrm>
        <a:graphic>
          <a:graphicData uri="http://schemas.openxmlformats.org/drawingml/2006/table">
            <a:tbl>
              <a:tblPr firstRow="1" firstCol="1" bandRow="1">
                <a:tableStyleId>{5C22544A-7EE6-4342-B048-85BDC9FD1C3A}</a:tableStyleId>
              </a:tblPr>
              <a:tblGrid>
                <a:gridCol w="2260927"/>
                <a:gridCol w="2016761"/>
                <a:gridCol w="2258042"/>
                <a:gridCol w="2239779"/>
              </a:tblGrid>
              <a:tr h="209423">
                <a:tc>
                  <a:txBody>
                    <a:bodyPr/>
                    <a:lstStyle/>
                    <a:p>
                      <a:pPr algn="ctr">
                        <a:lnSpc>
                          <a:spcPct val="107000"/>
                        </a:lnSpc>
                        <a:spcAft>
                          <a:spcPts val="0"/>
                        </a:spcAft>
                      </a:pPr>
                      <a:r>
                        <a:rPr lang="en-GB" sz="1400" dirty="0">
                          <a:effectLst/>
                        </a:rPr>
                        <a:t>Scenario</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GB" sz="1400" dirty="0">
                          <a:effectLst/>
                        </a:rPr>
                        <a:t>Description</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GB" sz="1400" dirty="0">
                          <a:effectLst/>
                        </a:rPr>
                        <a:t>CAPEX (R Million)</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GB" sz="1400" dirty="0">
                          <a:effectLst/>
                        </a:rPr>
                        <a:t>OPEX (R Million)</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r>
              <a:tr h="418845">
                <a:tc>
                  <a:txBody>
                    <a:bodyPr/>
                    <a:lstStyle/>
                    <a:p>
                      <a:pPr>
                        <a:lnSpc>
                          <a:spcPct val="107000"/>
                        </a:lnSpc>
                        <a:spcAft>
                          <a:spcPts val="0"/>
                        </a:spcAft>
                      </a:pPr>
                      <a:r>
                        <a:rPr lang="en-GB" sz="1400" dirty="0">
                          <a:effectLst/>
                        </a:rPr>
                        <a:t>Scenario Ai</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Ecological Protection Priority</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7 069.80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551.83</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r>
              <a:tr h="418845">
                <a:tc>
                  <a:txBody>
                    <a:bodyPr/>
                    <a:lstStyle/>
                    <a:p>
                      <a:pPr>
                        <a:lnSpc>
                          <a:spcPct val="107000"/>
                        </a:lnSpc>
                        <a:spcAft>
                          <a:spcPts val="0"/>
                        </a:spcAft>
                      </a:pPr>
                      <a:r>
                        <a:rPr lang="en-GB" sz="1400" dirty="0">
                          <a:effectLst/>
                        </a:rPr>
                        <a:t>Scenario Aii</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Fall Back option for Scenario Ai</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7 476.83</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453.00</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r>
              <a:tr h="418845">
                <a:tc>
                  <a:txBody>
                    <a:bodyPr/>
                    <a:lstStyle/>
                    <a:p>
                      <a:pPr>
                        <a:lnSpc>
                          <a:spcPct val="107000"/>
                        </a:lnSpc>
                        <a:spcAft>
                          <a:spcPts val="0"/>
                        </a:spcAft>
                      </a:pPr>
                      <a:r>
                        <a:rPr lang="en-GB" sz="1400" dirty="0">
                          <a:effectLst/>
                        </a:rPr>
                        <a:t>Scenario Aiii</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As in Ai but WW plants to capacity</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6 921.73</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582.35</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r>
              <a:tr h="418845">
                <a:tc>
                  <a:txBody>
                    <a:bodyPr/>
                    <a:lstStyle/>
                    <a:p>
                      <a:pPr>
                        <a:lnSpc>
                          <a:spcPct val="107000"/>
                        </a:lnSpc>
                        <a:spcAft>
                          <a:spcPts val="0"/>
                        </a:spcAft>
                      </a:pPr>
                      <a:r>
                        <a:rPr lang="en-GB" sz="1400" dirty="0">
                          <a:effectLst/>
                        </a:rPr>
                        <a:t>Scenario Bi</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Highest discharge into estuaries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6 873.80</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810.69</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r>
              <a:tr h="418845">
                <a:tc>
                  <a:txBody>
                    <a:bodyPr/>
                    <a:lstStyle/>
                    <a:p>
                      <a:pPr>
                        <a:lnSpc>
                          <a:spcPct val="107000"/>
                        </a:lnSpc>
                        <a:spcAft>
                          <a:spcPts val="0"/>
                        </a:spcAft>
                      </a:pPr>
                      <a:r>
                        <a:rPr lang="en-GB" sz="1400" dirty="0">
                          <a:effectLst/>
                        </a:rPr>
                        <a:t>Scenario Bii</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Scenario Bi with alternative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7 336.54</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753.38</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r>
              <a:tr h="418845">
                <a:tc>
                  <a:txBody>
                    <a:bodyPr/>
                    <a:lstStyle/>
                    <a:p>
                      <a:pPr>
                        <a:lnSpc>
                          <a:spcPct val="107000"/>
                        </a:lnSpc>
                        <a:spcAft>
                          <a:spcPts val="0"/>
                        </a:spcAft>
                      </a:pPr>
                      <a:r>
                        <a:rPr lang="en-GB" sz="1400" dirty="0">
                          <a:effectLst/>
                        </a:rPr>
                        <a:t>Scenario C</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5 year plan</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6 727.96</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626.10</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r>
              <a:tr h="418845">
                <a:tc>
                  <a:txBody>
                    <a:bodyPr/>
                    <a:lstStyle/>
                    <a:p>
                      <a:pPr>
                        <a:lnSpc>
                          <a:spcPct val="107000"/>
                        </a:lnSpc>
                        <a:spcAft>
                          <a:spcPts val="0"/>
                        </a:spcAft>
                      </a:pPr>
                      <a:r>
                        <a:rPr lang="en-GB" sz="1400" dirty="0">
                          <a:effectLst/>
                        </a:rPr>
                        <a:t>Scenario D</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10 year plan</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6 409.62</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688.29</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r>
              <a:tr h="418845">
                <a:tc>
                  <a:txBody>
                    <a:bodyPr/>
                    <a:lstStyle/>
                    <a:p>
                      <a:pPr>
                        <a:lnSpc>
                          <a:spcPct val="107000"/>
                        </a:lnSpc>
                        <a:spcAft>
                          <a:spcPts val="0"/>
                        </a:spcAft>
                      </a:pPr>
                      <a:r>
                        <a:rPr lang="en-GB" sz="1400" dirty="0">
                          <a:effectLst/>
                        </a:rPr>
                        <a:t>Scenario 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Indirect </a:t>
                      </a:r>
                      <a:r>
                        <a:rPr lang="en-ZA" sz="1400" dirty="0" smtClean="0">
                          <a:effectLst/>
                        </a:rPr>
                        <a:t>reuse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8 372.07</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710.73</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r>
              <a:tr h="418845">
                <a:tc>
                  <a:txBody>
                    <a:bodyPr/>
                    <a:lstStyle/>
                    <a:p>
                      <a:pPr>
                        <a:lnSpc>
                          <a:spcPct val="107000"/>
                        </a:lnSpc>
                        <a:spcAft>
                          <a:spcPts val="0"/>
                        </a:spcAft>
                      </a:pPr>
                      <a:r>
                        <a:rPr lang="en-GB" sz="1400" dirty="0">
                          <a:effectLst/>
                        </a:rPr>
                        <a:t>Scenario F</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Direct </a:t>
                      </a:r>
                      <a:r>
                        <a:rPr lang="en-ZA" sz="1400" dirty="0" smtClean="0">
                          <a:effectLst/>
                        </a:rPr>
                        <a:t>reuse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14 063.28</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1 319.28</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r>
              <a:tr h="418845">
                <a:tc>
                  <a:txBody>
                    <a:bodyPr/>
                    <a:lstStyle/>
                    <a:p>
                      <a:pPr>
                        <a:lnSpc>
                          <a:spcPct val="107000"/>
                        </a:lnSpc>
                        <a:spcAft>
                          <a:spcPts val="0"/>
                        </a:spcAft>
                      </a:pPr>
                      <a:r>
                        <a:rPr lang="en-GB" sz="1400" dirty="0">
                          <a:effectLst/>
                        </a:rPr>
                        <a:t>Scenario Biii</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Highest discharge into estuaries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5 400.41</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191.46</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r>
              <a:tr h="418845">
                <a:tc>
                  <a:txBody>
                    <a:bodyPr/>
                    <a:lstStyle/>
                    <a:p>
                      <a:pPr>
                        <a:lnSpc>
                          <a:spcPct val="107000"/>
                        </a:lnSpc>
                        <a:spcAft>
                          <a:spcPts val="0"/>
                        </a:spcAft>
                      </a:pPr>
                      <a:r>
                        <a:rPr lang="en-GB" sz="1400" dirty="0">
                          <a:effectLst/>
                        </a:rPr>
                        <a:t>Scenario Aiv</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Ecological Protection Priority</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7 338.59</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602.68</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r>
              <a:tr h="418845">
                <a:tc>
                  <a:txBody>
                    <a:bodyPr/>
                    <a:lstStyle/>
                    <a:p>
                      <a:pPr>
                        <a:lnSpc>
                          <a:spcPct val="107000"/>
                        </a:lnSpc>
                        <a:spcAft>
                          <a:spcPts val="0"/>
                        </a:spcAft>
                      </a:pPr>
                      <a:r>
                        <a:rPr lang="en-GB" sz="1400" dirty="0">
                          <a:effectLst/>
                        </a:rPr>
                        <a:t>Scenario Av</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Alternative of Scenario A</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7 178.33</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454.60</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r>
              <a:tr h="418845">
                <a:tc>
                  <a:txBody>
                    <a:bodyPr/>
                    <a:lstStyle/>
                    <a:p>
                      <a:pPr>
                        <a:lnSpc>
                          <a:spcPct val="107000"/>
                        </a:lnSpc>
                        <a:spcAft>
                          <a:spcPts val="0"/>
                        </a:spcAft>
                      </a:pPr>
                      <a:r>
                        <a:rPr lang="en-GB" sz="1400" dirty="0">
                          <a:effectLst/>
                        </a:rPr>
                        <a:t>Scenario Ci</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5 year plan</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6 134.07</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322.83</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r>
              <a:tr h="418845">
                <a:tc>
                  <a:txBody>
                    <a:bodyPr/>
                    <a:lstStyle/>
                    <a:p>
                      <a:pPr>
                        <a:lnSpc>
                          <a:spcPct val="107000"/>
                        </a:lnSpc>
                        <a:spcAft>
                          <a:spcPts val="0"/>
                        </a:spcAft>
                      </a:pPr>
                      <a:r>
                        <a:rPr lang="en-GB" sz="1400" dirty="0">
                          <a:effectLst/>
                        </a:rPr>
                        <a:t>Scenario Di</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10 year plan</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5 667.25</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c>
                  <a:txBody>
                    <a:bodyPr/>
                    <a:lstStyle/>
                    <a:p>
                      <a:pPr algn="ctr">
                        <a:lnSpc>
                          <a:spcPct val="107000"/>
                        </a:lnSpc>
                        <a:spcAft>
                          <a:spcPts val="0"/>
                        </a:spcAft>
                      </a:pPr>
                      <a:r>
                        <a:rPr lang="en-ZA" sz="1400" dirty="0">
                          <a:effectLst/>
                        </a:rPr>
                        <a:t>338.52</a:t>
                      </a:r>
                    </a:p>
                    <a:p>
                      <a:pPr algn="ctr">
                        <a:lnSpc>
                          <a:spcPct val="107000"/>
                        </a:lnSpc>
                        <a:spcAft>
                          <a:spcPts val="0"/>
                        </a:spcAft>
                      </a:pPr>
                      <a:r>
                        <a:rPr lang="en-GB" sz="1400" dirty="0">
                          <a:effectLst/>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363" marR="57363" marT="0" marB="0"/>
                </a:tc>
              </a:tr>
            </a:tbl>
          </a:graphicData>
        </a:graphic>
      </p:graphicFrame>
    </p:spTree>
    <p:extLst>
      <p:ext uri="{BB962C8B-B14F-4D97-AF65-F5344CB8AC3E}">
        <p14:creationId xmlns:p14="http://schemas.microsoft.com/office/powerpoint/2010/main" val="1612054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42943"/>
            <a:ext cx="9144000" cy="805719"/>
          </a:xfrm>
          <a:prstGeom prst="rect">
            <a:avLst/>
          </a:prstGeom>
        </p:spPr>
        <p:txBody>
          <a:bodyPr/>
          <a:lstStyle/>
          <a:p>
            <a:r>
              <a:rPr lang="en-ZA" sz="2000" b="1" dirty="0" smtClean="0">
                <a:solidFill>
                  <a:schemeClr val="bg1"/>
                </a:solidFill>
                <a:latin typeface="Futura Md BT" panose="020B0602020204020303" pitchFamily="34" charset="0"/>
              </a:rPr>
              <a:t>Methodology based on CBA principles</a:t>
            </a:r>
            <a:endParaRPr lang="en-ZA" sz="2000" b="1" dirty="0">
              <a:solidFill>
                <a:schemeClr val="bg1"/>
              </a:solidFill>
              <a:latin typeface="Futura Md BT" panose="020B0602020204020303" pitchFamily="34" charset="0"/>
            </a:endParaRPr>
          </a:p>
        </p:txBody>
      </p:sp>
      <p:sp>
        <p:nvSpPr>
          <p:cNvPr id="9" name="Rectangle 8"/>
          <p:cNvSpPr/>
          <p:nvPr/>
        </p:nvSpPr>
        <p:spPr>
          <a:xfrm>
            <a:off x="5169577" y="956923"/>
            <a:ext cx="2727483" cy="70456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ZA" sz="1800" dirty="0" smtClean="0"/>
              <a:t>Baseline NPV</a:t>
            </a:r>
            <a:endParaRPr lang="en-ZA" sz="1800" dirty="0"/>
          </a:p>
        </p:txBody>
      </p:sp>
      <p:sp>
        <p:nvSpPr>
          <p:cNvPr id="10" name="Rectangle 9"/>
          <p:cNvSpPr/>
          <p:nvPr/>
        </p:nvSpPr>
        <p:spPr>
          <a:xfrm>
            <a:off x="5169577" y="1971336"/>
            <a:ext cx="2755726" cy="72245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ZA" sz="1800" dirty="0" smtClean="0"/>
              <a:t>Waste Water Option Scenarios Costs</a:t>
            </a:r>
            <a:endParaRPr lang="en-ZA" sz="1800" dirty="0"/>
          </a:p>
        </p:txBody>
      </p:sp>
      <p:sp>
        <p:nvSpPr>
          <p:cNvPr id="13" name="Rectangle 12"/>
          <p:cNvSpPr/>
          <p:nvPr/>
        </p:nvSpPr>
        <p:spPr>
          <a:xfrm>
            <a:off x="5169577" y="3070749"/>
            <a:ext cx="2755726" cy="81013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1800" dirty="0" smtClean="0"/>
              <a:t>Capex and Opex: Impact on NPV Positive</a:t>
            </a:r>
            <a:endParaRPr lang="en-ZA" sz="1800" dirty="0"/>
          </a:p>
        </p:txBody>
      </p:sp>
      <p:sp>
        <p:nvSpPr>
          <p:cNvPr id="14" name="Rectangle 13"/>
          <p:cNvSpPr/>
          <p:nvPr/>
        </p:nvSpPr>
        <p:spPr>
          <a:xfrm>
            <a:off x="5169577" y="4313234"/>
            <a:ext cx="2755726" cy="83519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ZA" sz="1800" dirty="0" smtClean="0"/>
              <a:t>Cost of investment: Impact on NPV negative</a:t>
            </a:r>
            <a:endParaRPr lang="en-ZA" sz="1800" dirty="0"/>
          </a:p>
        </p:txBody>
      </p:sp>
      <p:sp>
        <p:nvSpPr>
          <p:cNvPr id="23" name="Plus 22"/>
          <p:cNvSpPr/>
          <p:nvPr/>
        </p:nvSpPr>
        <p:spPr>
          <a:xfrm>
            <a:off x="6318772" y="1677533"/>
            <a:ext cx="484632" cy="352283"/>
          </a:xfrm>
          <a:prstGeom prst="mathPlu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ZA" dirty="0"/>
          </a:p>
        </p:txBody>
      </p:sp>
      <p:sp>
        <p:nvSpPr>
          <p:cNvPr id="29" name="Equal 28"/>
          <p:cNvSpPr/>
          <p:nvPr/>
        </p:nvSpPr>
        <p:spPr>
          <a:xfrm>
            <a:off x="6305124" y="5172972"/>
            <a:ext cx="484632" cy="450051"/>
          </a:xfrm>
          <a:prstGeom prst="mathEqual">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ZA" sz="1800" dirty="0"/>
          </a:p>
        </p:txBody>
      </p:sp>
      <p:sp>
        <p:nvSpPr>
          <p:cNvPr id="25" name="Rectangle 24"/>
          <p:cNvSpPr/>
          <p:nvPr/>
        </p:nvSpPr>
        <p:spPr>
          <a:xfrm>
            <a:off x="5181708" y="5647571"/>
            <a:ext cx="2755726" cy="77661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ZA" sz="1800" dirty="0" smtClean="0"/>
              <a:t>Waste Water Options NPV</a:t>
            </a:r>
            <a:endParaRPr lang="en-ZA" sz="1800" dirty="0"/>
          </a:p>
        </p:txBody>
      </p:sp>
      <p:sp>
        <p:nvSpPr>
          <p:cNvPr id="38" name="Plus 37"/>
          <p:cNvSpPr/>
          <p:nvPr/>
        </p:nvSpPr>
        <p:spPr>
          <a:xfrm>
            <a:off x="6318772" y="3901553"/>
            <a:ext cx="484632" cy="440201"/>
          </a:xfrm>
          <a:prstGeom prst="mathPlu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ZA" sz="1800" dirty="0"/>
          </a:p>
        </p:txBody>
      </p:sp>
      <p:sp>
        <p:nvSpPr>
          <p:cNvPr id="21" name="Title 1"/>
          <p:cNvSpPr txBox="1">
            <a:spLocks/>
          </p:cNvSpPr>
          <p:nvPr/>
        </p:nvSpPr>
        <p:spPr>
          <a:xfrm>
            <a:off x="1584356" y="145450"/>
            <a:ext cx="7387629"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2400" b="1" dirty="0" smtClean="0"/>
              <a:t>Waste Water Options integration in Cost Benefit Analysis:</a:t>
            </a:r>
            <a:endParaRPr lang="en-ZA" sz="2400" b="1" dirty="0"/>
          </a:p>
        </p:txBody>
      </p:sp>
      <p:sp>
        <p:nvSpPr>
          <p:cNvPr id="26" name="Down Arrow 25"/>
          <p:cNvSpPr/>
          <p:nvPr/>
        </p:nvSpPr>
        <p:spPr>
          <a:xfrm>
            <a:off x="6317255" y="2733824"/>
            <a:ext cx="484632" cy="352283"/>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ZA" dirty="0"/>
          </a:p>
        </p:txBody>
      </p:sp>
      <p:sp>
        <p:nvSpPr>
          <p:cNvPr id="27" name="Rectangle 26"/>
          <p:cNvSpPr/>
          <p:nvPr/>
        </p:nvSpPr>
        <p:spPr>
          <a:xfrm>
            <a:off x="1650729" y="1845877"/>
            <a:ext cx="2755726" cy="91104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ZA" sz="1800" dirty="0" smtClean="0"/>
              <a:t>Various CAPEX and OPEX of option combined on applicable timescale </a:t>
            </a:r>
            <a:endParaRPr lang="en-ZA" sz="1800" dirty="0"/>
          </a:p>
        </p:txBody>
      </p:sp>
      <p:sp>
        <p:nvSpPr>
          <p:cNvPr id="31" name="Rectangle 30"/>
          <p:cNvSpPr/>
          <p:nvPr/>
        </p:nvSpPr>
        <p:spPr>
          <a:xfrm>
            <a:off x="1650729" y="2929644"/>
            <a:ext cx="2755726" cy="110002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1800" dirty="0" smtClean="0"/>
              <a:t>Capex and Opex: Macro-economic impact derived from Social Accounting Matrix</a:t>
            </a:r>
            <a:endParaRPr lang="en-ZA" sz="1800" dirty="0"/>
          </a:p>
        </p:txBody>
      </p:sp>
      <p:sp>
        <p:nvSpPr>
          <p:cNvPr id="15" name="Rectangle 14"/>
          <p:cNvSpPr/>
          <p:nvPr/>
        </p:nvSpPr>
        <p:spPr>
          <a:xfrm>
            <a:off x="1651259" y="4202391"/>
            <a:ext cx="2755726" cy="110002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ZA" sz="1800" dirty="0" smtClean="0"/>
              <a:t>Capex and Opex: Opportunity cost of diverted funds from alternative projects</a:t>
            </a:r>
            <a:endParaRPr lang="en-ZA" sz="1800" dirty="0"/>
          </a:p>
        </p:txBody>
      </p:sp>
      <p:sp>
        <p:nvSpPr>
          <p:cNvPr id="16" name="Chevron 15"/>
          <p:cNvSpPr/>
          <p:nvPr/>
        </p:nvSpPr>
        <p:spPr>
          <a:xfrm>
            <a:off x="4454645" y="2007538"/>
            <a:ext cx="666742" cy="587719"/>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ZA" dirty="0"/>
          </a:p>
        </p:txBody>
      </p:sp>
      <p:sp>
        <p:nvSpPr>
          <p:cNvPr id="17" name="Chevron 16"/>
          <p:cNvSpPr/>
          <p:nvPr/>
        </p:nvSpPr>
        <p:spPr>
          <a:xfrm>
            <a:off x="4454645" y="3091513"/>
            <a:ext cx="666742" cy="587719"/>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ZA" dirty="0"/>
          </a:p>
        </p:txBody>
      </p:sp>
      <p:sp>
        <p:nvSpPr>
          <p:cNvPr id="18" name="Chevron 17"/>
          <p:cNvSpPr/>
          <p:nvPr/>
        </p:nvSpPr>
        <p:spPr>
          <a:xfrm>
            <a:off x="4435900" y="4342178"/>
            <a:ext cx="666742" cy="587719"/>
          </a:xfrm>
          <a:prstGeom prst="chevr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861466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928" y="274638"/>
            <a:ext cx="7460056" cy="1143000"/>
          </a:xfrm>
        </p:spPr>
        <p:txBody>
          <a:bodyPr/>
          <a:lstStyle/>
          <a:p>
            <a:r>
              <a:rPr lang="en-ZA" sz="3200" b="1" dirty="0" smtClean="0"/>
              <a:t>Approach to Analyse Scenarios E and F</a:t>
            </a:r>
            <a:endParaRPr lang="en-ZA" sz="3200" b="1" dirty="0"/>
          </a:p>
        </p:txBody>
      </p:sp>
      <p:sp>
        <p:nvSpPr>
          <p:cNvPr id="3" name="Content Placeholder 2"/>
          <p:cNvSpPr>
            <a:spLocks noGrp="1"/>
          </p:cNvSpPr>
          <p:nvPr>
            <p:ph idx="1"/>
          </p:nvPr>
        </p:nvSpPr>
        <p:spPr>
          <a:xfrm>
            <a:off x="1729211" y="1634150"/>
            <a:ext cx="7138657" cy="4525963"/>
          </a:xfrm>
        </p:spPr>
        <p:txBody>
          <a:bodyPr/>
          <a:lstStyle/>
          <a:p>
            <a:pPr>
              <a:buFont typeface="Wingdings" panose="05000000000000000000" pitchFamily="2" charset="2"/>
              <a:buChar char="Ø"/>
            </a:pPr>
            <a:r>
              <a:rPr lang="en-ZA" dirty="0" smtClean="0"/>
              <a:t>Show Exchange at Smithfield Dam</a:t>
            </a:r>
          </a:p>
          <a:p>
            <a:pPr>
              <a:buFont typeface="Wingdings" panose="05000000000000000000" pitchFamily="2" charset="2"/>
              <a:buChar char="Ø"/>
            </a:pPr>
            <a:r>
              <a:rPr lang="en-ZA" dirty="0" smtClean="0"/>
              <a:t>Show capital used </a:t>
            </a:r>
          </a:p>
          <a:p>
            <a:pPr>
              <a:buFont typeface="Wingdings" panose="05000000000000000000" pitchFamily="2" charset="2"/>
              <a:buChar char="Ø"/>
            </a:pPr>
            <a:r>
              <a:rPr lang="en-ZA" dirty="0" smtClean="0"/>
              <a:t>Benefit Calculation</a:t>
            </a:r>
          </a:p>
          <a:p>
            <a:pPr>
              <a:buFont typeface="Wingdings" panose="05000000000000000000" pitchFamily="2" charset="2"/>
              <a:buChar char="Ø"/>
            </a:pPr>
            <a:r>
              <a:rPr lang="en-ZA" dirty="0" smtClean="0"/>
              <a:t>Net Present Value = PV benefits – PV costs</a:t>
            </a:r>
            <a:endParaRPr lang="en-ZA" dirty="0"/>
          </a:p>
        </p:txBody>
      </p:sp>
    </p:spTree>
    <p:extLst>
      <p:ext uri="{BB962C8B-B14F-4D97-AF65-F5344CB8AC3E}">
        <p14:creationId xmlns:p14="http://schemas.microsoft.com/office/powerpoint/2010/main" val="3092105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142" y="274638"/>
            <a:ext cx="7138657" cy="1143000"/>
          </a:xfrm>
        </p:spPr>
        <p:txBody>
          <a:bodyPr/>
          <a:lstStyle/>
          <a:p>
            <a:r>
              <a:rPr lang="en-ZA" sz="3200" b="1" dirty="0"/>
              <a:t>Approach to Analyse Scenarios E and F</a:t>
            </a:r>
          </a:p>
        </p:txBody>
      </p:sp>
      <p:cxnSp>
        <p:nvCxnSpPr>
          <p:cNvPr id="5" name="Straight Connector 4"/>
          <p:cNvCxnSpPr/>
          <p:nvPr/>
        </p:nvCxnSpPr>
        <p:spPr>
          <a:xfrm>
            <a:off x="2006221" y="1705970"/>
            <a:ext cx="0" cy="3562066"/>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006221" y="5268036"/>
            <a:ext cx="596407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006221" y="2565779"/>
            <a:ext cx="2033516" cy="1187355"/>
          </a:xfrm>
          <a:prstGeom prst="line">
            <a:avLst/>
          </a:prstGeom>
        </p:spPr>
        <p:style>
          <a:lnRef idx="2">
            <a:schemeClr val="accent3"/>
          </a:lnRef>
          <a:fillRef idx="0">
            <a:schemeClr val="accent3"/>
          </a:fillRef>
          <a:effectRef idx="1">
            <a:schemeClr val="accent3"/>
          </a:effectRef>
          <a:fontRef idx="minor">
            <a:schemeClr val="tx1"/>
          </a:fontRef>
        </p:style>
      </p:cxnSp>
      <p:cxnSp>
        <p:nvCxnSpPr>
          <p:cNvPr id="10" name="Straight Connector 9"/>
          <p:cNvCxnSpPr/>
          <p:nvPr/>
        </p:nvCxnSpPr>
        <p:spPr>
          <a:xfrm flipV="1">
            <a:off x="4039737" y="2565779"/>
            <a:ext cx="3835021" cy="1"/>
          </a:xfrm>
          <a:prstGeom prst="line">
            <a:avLst/>
          </a:prstGeom>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p:nvPr/>
        </p:nvCxnSpPr>
        <p:spPr>
          <a:xfrm flipV="1">
            <a:off x="4988257" y="2565780"/>
            <a:ext cx="0" cy="270225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6" name="TextBox 15"/>
          <p:cNvSpPr txBox="1"/>
          <p:nvPr/>
        </p:nvSpPr>
        <p:spPr>
          <a:xfrm>
            <a:off x="7021772" y="2244790"/>
            <a:ext cx="1978926" cy="369332"/>
          </a:xfrm>
          <a:prstGeom prst="rect">
            <a:avLst/>
          </a:prstGeom>
          <a:noFill/>
        </p:spPr>
        <p:txBody>
          <a:bodyPr wrap="square" rtlCol="0">
            <a:spAutoFit/>
          </a:bodyPr>
          <a:lstStyle/>
          <a:p>
            <a:r>
              <a:rPr lang="en-ZA" sz="1800" dirty="0" smtClean="0"/>
              <a:t>Smithfield</a:t>
            </a:r>
            <a:endParaRPr lang="en-ZA" sz="1800" dirty="0"/>
          </a:p>
        </p:txBody>
      </p:sp>
      <p:sp>
        <p:nvSpPr>
          <p:cNvPr id="18" name="TextBox 17"/>
          <p:cNvSpPr txBox="1"/>
          <p:nvPr/>
        </p:nvSpPr>
        <p:spPr>
          <a:xfrm>
            <a:off x="4967784" y="2763263"/>
            <a:ext cx="1978926" cy="369332"/>
          </a:xfrm>
          <a:prstGeom prst="rect">
            <a:avLst/>
          </a:prstGeom>
          <a:noFill/>
        </p:spPr>
        <p:txBody>
          <a:bodyPr wrap="square" rtlCol="0">
            <a:spAutoFit/>
          </a:bodyPr>
          <a:lstStyle/>
          <a:p>
            <a:r>
              <a:rPr lang="en-ZA" sz="1800" dirty="0" smtClean="0"/>
              <a:t>Total cost</a:t>
            </a:r>
            <a:endParaRPr lang="en-ZA" sz="1800" dirty="0"/>
          </a:p>
        </p:txBody>
      </p:sp>
      <p:cxnSp>
        <p:nvCxnSpPr>
          <p:cNvPr id="20" name="Straight Connector 19"/>
          <p:cNvCxnSpPr/>
          <p:nvPr/>
        </p:nvCxnSpPr>
        <p:spPr>
          <a:xfrm flipV="1">
            <a:off x="2006221" y="4119894"/>
            <a:ext cx="948521" cy="629528"/>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2954742" y="4115665"/>
            <a:ext cx="492001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flipV="1">
            <a:off x="6464490" y="4119895"/>
            <a:ext cx="0" cy="114814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8" name="TextBox 27"/>
          <p:cNvSpPr txBox="1"/>
          <p:nvPr/>
        </p:nvSpPr>
        <p:spPr>
          <a:xfrm>
            <a:off x="6423006" y="4381724"/>
            <a:ext cx="1978926" cy="923330"/>
          </a:xfrm>
          <a:prstGeom prst="rect">
            <a:avLst/>
          </a:prstGeom>
          <a:noFill/>
        </p:spPr>
        <p:txBody>
          <a:bodyPr wrap="square" rtlCol="0">
            <a:spAutoFit/>
          </a:bodyPr>
          <a:lstStyle/>
          <a:p>
            <a:r>
              <a:rPr lang="en-ZA" sz="1800" b="1" i="1" dirty="0" smtClean="0"/>
              <a:t>Hypothetical</a:t>
            </a:r>
            <a:r>
              <a:rPr lang="en-ZA" sz="1800" dirty="0" smtClean="0"/>
              <a:t> cost benefit from reuse</a:t>
            </a:r>
          </a:p>
        </p:txBody>
      </p:sp>
      <p:sp>
        <p:nvSpPr>
          <p:cNvPr id="29" name="TextBox 28"/>
          <p:cNvSpPr txBox="1"/>
          <p:nvPr/>
        </p:nvSpPr>
        <p:spPr>
          <a:xfrm>
            <a:off x="7165074" y="3794675"/>
            <a:ext cx="1978926" cy="369332"/>
          </a:xfrm>
          <a:prstGeom prst="rect">
            <a:avLst/>
          </a:prstGeom>
          <a:noFill/>
        </p:spPr>
        <p:txBody>
          <a:bodyPr wrap="square" rtlCol="0">
            <a:spAutoFit/>
          </a:bodyPr>
          <a:lstStyle/>
          <a:p>
            <a:r>
              <a:rPr lang="en-ZA" sz="1800" dirty="0" smtClean="0"/>
              <a:t>Reuse</a:t>
            </a:r>
            <a:endParaRPr lang="en-ZA" sz="1800" dirty="0"/>
          </a:p>
        </p:txBody>
      </p:sp>
      <p:sp>
        <p:nvSpPr>
          <p:cNvPr id="30" name="TextBox 29"/>
          <p:cNvSpPr txBox="1"/>
          <p:nvPr/>
        </p:nvSpPr>
        <p:spPr>
          <a:xfrm>
            <a:off x="7697337" y="5305054"/>
            <a:ext cx="1978926" cy="400110"/>
          </a:xfrm>
          <a:prstGeom prst="rect">
            <a:avLst/>
          </a:prstGeom>
          <a:noFill/>
        </p:spPr>
        <p:txBody>
          <a:bodyPr wrap="square" rtlCol="0">
            <a:spAutoFit/>
          </a:bodyPr>
          <a:lstStyle/>
          <a:p>
            <a:r>
              <a:rPr lang="en-ZA" sz="2000" dirty="0" smtClean="0"/>
              <a:t>2040 </a:t>
            </a:r>
            <a:endParaRPr lang="en-ZA" sz="2000" dirty="0"/>
          </a:p>
        </p:txBody>
      </p:sp>
    </p:spTree>
    <p:extLst>
      <p:ext uri="{BB962C8B-B14F-4D97-AF65-F5344CB8AC3E}">
        <p14:creationId xmlns:p14="http://schemas.microsoft.com/office/powerpoint/2010/main" val="1693566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660" y="274638"/>
            <a:ext cx="7220139" cy="1143000"/>
          </a:xfrm>
        </p:spPr>
        <p:txBody>
          <a:bodyPr/>
          <a:lstStyle/>
          <a:p>
            <a:r>
              <a:rPr lang="en-ZA" sz="3600" b="1" dirty="0" smtClean="0"/>
              <a:t>Another look at Scenarios E and F – Re-use options </a:t>
            </a:r>
            <a:endParaRPr lang="en-ZA"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9303150"/>
              </p:ext>
            </p:extLst>
          </p:nvPr>
        </p:nvGraphicFramePr>
        <p:xfrm>
          <a:off x="457200" y="1600200"/>
          <a:ext cx="8229600" cy="4572000"/>
        </p:xfrm>
        <a:graphic>
          <a:graphicData uri="http://schemas.openxmlformats.org/drawingml/2006/table">
            <a:tbl>
              <a:tblPr firstRow="1" bandRow="1">
                <a:tableStyleId>{F5AB1C69-6EDB-4FF4-983F-18BD219EF322}</a:tableStyleId>
              </a:tblPr>
              <a:tblGrid>
                <a:gridCol w="3938954"/>
                <a:gridCol w="2039815"/>
                <a:gridCol w="2250831"/>
              </a:tblGrid>
              <a:tr h="370840">
                <a:tc>
                  <a:txBody>
                    <a:bodyPr/>
                    <a:lstStyle/>
                    <a:p>
                      <a:pPr algn="ctr"/>
                      <a:r>
                        <a:rPr lang="en-ZA" sz="2000" dirty="0" smtClean="0"/>
                        <a:t>Discounted Cost Item</a:t>
                      </a:r>
                      <a:r>
                        <a:rPr lang="en-ZA" sz="2000" baseline="0" dirty="0" smtClean="0"/>
                        <a:t> </a:t>
                      </a:r>
                      <a:endParaRPr lang="en-ZA" sz="2000" dirty="0">
                        <a:solidFill>
                          <a:schemeClr val="bg1"/>
                        </a:solidFill>
                      </a:endParaRPr>
                    </a:p>
                  </a:txBody>
                  <a:tcPr/>
                </a:tc>
                <a:tc>
                  <a:txBody>
                    <a:bodyPr/>
                    <a:lstStyle/>
                    <a:p>
                      <a:pPr algn="ctr"/>
                      <a:r>
                        <a:rPr lang="en-ZA" sz="2000" dirty="0" smtClean="0"/>
                        <a:t>Scenario E</a:t>
                      </a:r>
                    </a:p>
                    <a:p>
                      <a:pPr algn="ctr"/>
                      <a:r>
                        <a:rPr lang="en-ZA" sz="2000" dirty="0" smtClean="0"/>
                        <a:t>Rand Million</a:t>
                      </a:r>
                      <a:endParaRPr lang="en-ZA" sz="2000" dirty="0">
                        <a:solidFill>
                          <a:schemeClr val="bg1"/>
                        </a:solidFill>
                      </a:endParaRPr>
                    </a:p>
                  </a:txBody>
                  <a:tcPr/>
                </a:tc>
                <a:tc>
                  <a:txBody>
                    <a:bodyPr/>
                    <a:lstStyle/>
                    <a:p>
                      <a:pPr algn="ctr"/>
                      <a:r>
                        <a:rPr lang="en-ZA" sz="2000" dirty="0" smtClean="0"/>
                        <a:t>Scenario F  </a:t>
                      </a:r>
                    </a:p>
                    <a:p>
                      <a:pPr algn="ctr"/>
                      <a:r>
                        <a:rPr lang="en-ZA" sz="2000" dirty="0" smtClean="0"/>
                        <a:t>Rand Million</a:t>
                      </a:r>
                      <a:endParaRPr lang="en-ZA" sz="2000" dirty="0">
                        <a:solidFill>
                          <a:schemeClr val="bg1"/>
                        </a:solidFill>
                      </a:endParaRPr>
                    </a:p>
                  </a:txBody>
                  <a:tcPr/>
                </a:tc>
              </a:tr>
              <a:tr h="370840">
                <a:tc>
                  <a:txBody>
                    <a:bodyPr/>
                    <a:lstStyle/>
                    <a:p>
                      <a:r>
                        <a:rPr lang="en-ZA" sz="2000" dirty="0" smtClean="0"/>
                        <a:t>Capital Costs - Waste Water</a:t>
                      </a:r>
                      <a:endParaRPr lang="en-ZA" sz="2000" dirty="0"/>
                    </a:p>
                  </a:txBody>
                  <a:tcPr/>
                </a:tc>
                <a:tc>
                  <a:txBody>
                    <a:bodyPr/>
                    <a:lstStyle/>
                    <a:p>
                      <a:pPr algn="ctr" fontAlgn="b"/>
                      <a:r>
                        <a:rPr lang="en-ZA" sz="1600" u="none" strike="noStrike" dirty="0">
                          <a:effectLst/>
                        </a:rPr>
                        <a:t>R 12 088.63</a:t>
                      </a:r>
                      <a:endParaRPr lang="en-ZA"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ZA" sz="1600" u="none" strike="noStrike" dirty="0">
                          <a:effectLst/>
                        </a:rPr>
                        <a:t>R 13 441.63</a:t>
                      </a:r>
                      <a:endParaRPr lang="en-ZA" sz="1600" b="1" i="0" u="none" strike="noStrike" dirty="0">
                        <a:solidFill>
                          <a:srgbClr val="000000"/>
                        </a:solidFill>
                        <a:effectLst/>
                        <a:latin typeface="Calibri" panose="020F0502020204030204" pitchFamily="34" charset="0"/>
                      </a:endParaRPr>
                    </a:p>
                  </a:txBody>
                  <a:tcPr marL="0" marR="0" marT="0" marB="0" anchor="ctr"/>
                </a:tc>
              </a:tr>
              <a:tr h="370840">
                <a:tc>
                  <a:txBody>
                    <a:bodyPr/>
                    <a:lstStyle/>
                    <a:p>
                      <a:r>
                        <a:rPr lang="en-ZA" sz="2000" dirty="0" smtClean="0"/>
                        <a:t>Capital Costs – Smithfield &amp; Ngwadini</a:t>
                      </a:r>
                      <a:endParaRPr lang="en-ZA" sz="2000" dirty="0"/>
                    </a:p>
                  </a:txBody>
                  <a:tcPr/>
                </a:tc>
                <a:tc>
                  <a:txBody>
                    <a:bodyPr/>
                    <a:lstStyle/>
                    <a:p>
                      <a:pPr algn="ctr" fontAlgn="b"/>
                      <a:r>
                        <a:rPr lang="en-ZA" sz="1600" u="none" strike="noStrike" dirty="0">
                          <a:effectLst/>
                        </a:rPr>
                        <a:t>R 13 526.86</a:t>
                      </a:r>
                      <a:endParaRPr lang="en-ZA"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ZA" sz="1600" u="none" strike="noStrike" dirty="0">
                          <a:effectLst/>
                        </a:rPr>
                        <a:t>R 5 556.30</a:t>
                      </a:r>
                      <a:endParaRPr lang="en-ZA" sz="1600" b="1" i="0" u="none" strike="noStrike" dirty="0">
                        <a:solidFill>
                          <a:srgbClr val="000000"/>
                        </a:solidFill>
                        <a:effectLst/>
                        <a:latin typeface="Calibri" panose="020F0502020204030204" pitchFamily="34" charset="0"/>
                      </a:endParaRPr>
                    </a:p>
                  </a:txBody>
                  <a:tcPr marL="0" marR="0" marT="0" marB="0" anchor="ctr"/>
                </a:tc>
              </a:tr>
              <a:tr h="370840">
                <a:tc>
                  <a:txBody>
                    <a:bodyPr/>
                    <a:lstStyle/>
                    <a:p>
                      <a:r>
                        <a:rPr lang="en-ZA" sz="2000" dirty="0" smtClean="0"/>
                        <a:t>Opex</a:t>
                      </a:r>
                      <a:r>
                        <a:rPr lang="en-ZA" sz="2000" baseline="0" dirty="0" smtClean="0"/>
                        <a:t>   - Waste Water – 39 years</a:t>
                      </a:r>
                      <a:endParaRPr lang="en-ZA" sz="2000" dirty="0"/>
                    </a:p>
                  </a:txBody>
                  <a:tcPr/>
                </a:tc>
                <a:tc>
                  <a:txBody>
                    <a:bodyPr/>
                    <a:lstStyle/>
                    <a:p>
                      <a:pPr algn="ctr" fontAlgn="b"/>
                      <a:r>
                        <a:rPr lang="en-ZA" sz="1600" u="none" strike="noStrike" dirty="0">
                          <a:effectLst/>
                        </a:rPr>
                        <a:t>R 41 122.22</a:t>
                      </a:r>
                      <a:endParaRPr lang="en-ZA"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ZA" sz="1600" u="none" strike="noStrike" dirty="0">
                          <a:effectLst/>
                        </a:rPr>
                        <a:t>R 53 283.63</a:t>
                      </a:r>
                      <a:endParaRPr lang="en-ZA" sz="1600" b="1" i="0" u="none" strike="noStrike" dirty="0">
                        <a:solidFill>
                          <a:srgbClr val="000000"/>
                        </a:solidFill>
                        <a:effectLst/>
                        <a:latin typeface="Calibri" panose="020F0502020204030204" pitchFamily="34" charset="0"/>
                      </a:endParaRPr>
                    </a:p>
                  </a:txBody>
                  <a:tcPr marL="0" marR="0" marT="0" marB="0" anchor="ctr"/>
                </a:tc>
              </a:tr>
              <a:tr h="370840">
                <a:tc>
                  <a:txBody>
                    <a:bodyPr/>
                    <a:lstStyle/>
                    <a:p>
                      <a:r>
                        <a:rPr lang="en-ZA" sz="2000" dirty="0" smtClean="0"/>
                        <a:t>Opex – Smithfield – 39  Years</a:t>
                      </a:r>
                      <a:endParaRPr lang="en-ZA" sz="2000" dirty="0"/>
                    </a:p>
                  </a:txBody>
                  <a:tcPr/>
                </a:tc>
                <a:tc>
                  <a:txBody>
                    <a:bodyPr/>
                    <a:lstStyle/>
                    <a:p>
                      <a:pPr algn="ctr" fontAlgn="b"/>
                      <a:r>
                        <a:rPr lang="en-ZA" sz="1600" u="none" strike="noStrike" dirty="0">
                          <a:effectLst/>
                        </a:rPr>
                        <a:t>R 1 553.65</a:t>
                      </a:r>
                      <a:endParaRPr lang="en-ZA"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ZA" sz="1600" u="none" strike="noStrike" dirty="0">
                          <a:effectLst/>
                        </a:rPr>
                        <a:t>R 1 553.65</a:t>
                      </a:r>
                      <a:endParaRPr lang="en-ZA" sz="1600" b="1" i="0" u="none" strike="noStrike" dirty="0">
                        <a:solidFill>
                          <a:srgbClr val="000000"/>
                        </a:solidFill>
                        <a:effectLst/>
                        <a:latin typeface="Calibri" panose="020F0502020204030204" pitchFamily="34" charset="0"/>
                      </a:endParaRPr>
                    </a:p>
                  </a:txBody>
                  <a:tcPr marL="0" marR="0" marT="0" marB="0" anchor="ctr"/>
                </a:tc>
              </a:tr>
              <a:tr h="370840">
                <a:tc>
                  <a:txBody>
                    <a:bodyPr/>
                    <a:lstStyle/>
                    <a:p>
                      <a:r>
                        <a:rPr lang="en-ZA" sz="2000" dirty="0" smtClean="0"/>
                        <a:t>Total </a:t>
                      </a:r>
                      <a:endParaRPr lang="en-ZA" sz="2000" dirty="0"/>
                    </a:p>
                  </a:txBody>
                  <a:tcPr/>
                </a:tc>
                <a:tc>
                  <a:txBody>
                    <a:bodyPr/>
                    <a:lstStyle/>
                    <a:p>
                      <a:pPr algn="ctr" fontAlgn="b"/>
                      <a:r>
                        <a:rPr lang="en-ZA" sz="1800" u="none" strike="noStrike" dirty="0">
                          <a:effectLst/>
                        </a:rPr>
                        <a:t>R 68 291.36</a:t>
                      </a:r>
                      <a:endParaRPr lang="en-ZA"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ZA" sz="1800" u="none" strike="noStrike" dirty="0">
                          <a:effectLst/>
                        </a:rPr>
                        <a:t>R 73 835.21</a:t>
                      </a:r>
                      <a:endParaRPr lang="en-ZA" sz="1800" b="1" i="0" u="none" strike="noStrike" dirty="0">
                        <a:solidFill>
                          <a:srgbClr val="000000"/>
                        </a:solidFill>
                        <a:effectLst/>
                        <a:latin typeface="Calibri" panose="020F0502020204030204" pitchFamily="34" charset="0"/>
                      </a:endParaRPr>
                    </a:p>
                  </a:txBody>
                  <a:tcPr marL="0" marR="0" marT="0" marB="0" anchor="ctr"/>
                </a:tc>
              </a:tr>
              <a:tr h="370840">
                <a:tc>
                  <a:txBody>
                    <a:bodyPr/>
                    <a:lstStyle/>
                    <a:p>
                      <a:r>
                        <a:rPr lang="en-ZA" sz="2000" dirty="0" smtClean="0"/>
                        <a:t>Ranking GDP</a:t>
                      </a:r>
                      <a:endParaRPr lang="en-ZA" sz="2000" dirty="0"/>
                    </a:p>
                  </a:txBody>
                  <a:tcPr/>
                </a:tc>
                <a:tc>
                  <a:txBody>
                    <a:bodyPr/>
                    <a:lstStyle/>
                    <a:p>
                      <a:pPr algn="ctr"/>
                      <a:r>
                        <a:rPr lang="en-ZA" sz="2000" dirty="0" smtClean="0"/>
                        <a:t>11</a:t>
                      </a:r>
                      <a:endParaRPr lang="en-ZA" sz="2000" dirty="0"/>
                    </a:p>
                  </a:txBody>
                  <a:tcPr anchor="ctr"/>
                </a:tc>
                <a:tc>
                  <a:txBody>
                    <a:bodyPr/>
                    <a:lstStyle/>
                    <a:p>
                      <a:pPr algn="ctr"/>
                      <a:r>
                        <a:rPr lang="en-ZA" sz="2000" dirty="0" smtClean="0"/>
                        <a:t>1</a:t>
                      </a:r>
                      <a:endParaRPr lang="en-ZA" sz="2000" dirty="0"/>
                    </a:p>
                  </a:txBody>
                  <a:tcPr anchor="ctr"/>
                </a:tc>
              </a:tr>
              <a:tr h="370840">
                <a:tc>
                  <a:txBody>
                    <a:bodyPr/>
                    <a:lstStyle/>
                    <a:p>
                      <a:r>
                        <a:rPr lang="en-ZA" sz="2000" dirty="0" smtClean="0"/>
                        <a:t>Ranking Employment</a:t>
                      </a:r>
                      <a:endParaRPr lang="en-ZA" sz="2000" dirty="0"/>
                    </a:p>
                  </a:txBody>
                  <a:tcPr/>
                </a:tc>
                <a:tc>
                  <a:txBody>
                    <a:bodyPr/>
                    <a:lstStyle/>
                    <a:p>
                      <a:pPr algn="ctr"/>
                      <a:r>
                        <a:rPr lang="en-ZA" sz="2000" dirty="0" smtClean="0"/>
                        <a:t>10</a:t>
                      </a:r>
                      <a:endParaRPr lang="en-ZA" sz="2000" dirty="0"/>
                    </a:p>
                  </a:txBody>
                  <a:tcPr anchor="ctr"/>
                </a:tc>
                <a:tc>
                  <a:txBody>
                    <a:bodyPr/>
                    <a:lstStyle/>
                    <a:p>
                      <a:pPr algn="ctr"/>
                      <a:r>
                        <a:rPr lang="en-ZA" sz="2000" dirty="0" smtClean="0"/>
                        <a:t>2</a:t>
                      </a:r>
                      <a:endParaRPr lang="en-ZA" sz="2000" dirty="0"/>
                    </a:p>
                  </a:txBody>
                  <a:tcPr anchor="ctr"/>
                </a:tc>
              </a:tr>
              <a:tr h="370840">
                <a:tc>
                  <a:txBody>
                    <a:bodyPr/>
                    <a:lstStyle/>
                    <a:p>
                      <a:r>
                        <a:rPr lang="en-ZA" sz="2000" dirty="0" smtClean="0"/>
                        <a:t>Ranking Capital Costs</a:t>
                      </a:r>
                      <a:endParaRPr lang="en-ZA" sz="2000" dirty="0"/>
                    </a:p>
                  </a:txBody>
                  <a:tcPr/>
                </a:tc>
                <a:tc>
                  <a:txBody>
                    <a:bodyPr/>
                    <a:lstStyle/>
                    <a:p>
                      <a:pPr algn="ctr" fontAlgn="b"/>
                      <a:r>
                        <a:rPr lang="en-ZA" sz="2400" u="none" strike="noStrike" dirty="0">
                          <a:effectLst/>
                        </a:rPr>
                        <a:t>4</a:t>
                      </a:r>
                      <a:endParaRPr lang="en-ZA"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a:r>
                        <a:rPr lang="en-ZA" sz="2000" dirty="0" smtClean="0"/>
                        <a:t>1</a:t>
                      </a:r>
                      <a:endParaRPr lang="en-ZA" sz="2000" dirty="0"/>
                    </a:p>
                  </a:txBody>
                  <a:tcPr anchor="ctr"/>
                </a:tc>
              </a:tr>
              <a:tr h="370840">
                <a:tc>
                  <a:txBody>
                    <a:bodyPr/>
                    <a:lstStyle/>
                    <a:p>
                      <a:r>
                        <a:rPr lang="en-ZA" sz="2000" dirty="0" smtClean="0"/>
                        <a:t>Ranking Operational Costs</a:t>
                      </a:r>
                      <a:endParaRPr lang="en-ZA" sz="2000" dirty="0"/>
                    </a:p>
                  </a:txBody>
                  <a:tcPr/>
                </a:tc>
                <a:tc>
                  <a:txBody>
                    <a:bodyPr/>
                    <a:lstStyle/>
                    <a:p>
                      <a:pPr algn="ctr" fontAlgn="b"/>
                      <a:r>
                        <a:rPr lang="en-ZA" sz="2400" u="none" strike="noStrike" dirty="0" smtClean="0">
                          <a:effectLst/>
                        </a:rPr>
                        <a:t>2</a:t>
                      </a:r>
                      <a:endParaRPr lang="en-ZA" sz="2400" b="0" i="0" u="none" strike="noStrike" dirty="0">
                        <a:solidFill>
                          <a:srgbClr val="000000"/>
                        </a:solidFill>
                        <a:effectLst/>
                        <a:latin typeface="Calibri" panose="020F0502020204030204" pitchFamily="34" charset="0"/>
                      </a:endParaRPr>
                    </a:p>
                  </a:txBody>
                  <a:tcPr marL="0" marR="0" marT="0" marB="0" anchor="ctr"/>
                </a:tc>
                <a:tc>
                  <a:txBody>
                    <a:bodyPr/>
                    <a:lstStyle/>
                    <a:p>
                      <a:pPr algn="ctr"/>
                      <a:r>
                        <a:rPr lang="en-ZA" sz="2000" dirty="0" smtClean="0"/>
                        <a:t>1</a:t>
                      </a:r>
                      <a:endParaRPr lang="en-ZA" sz="2000" dirty="0"/>
                    </a:p>
                  </a:txBody>
                  <a:tcPr anchor="ctr"/>
                </a:tc>
              </a:tr>
            </a:tbl>
          </a:graphicData>
        </a:graphic>
      </p:graphicFrame>
    </p:spTree>
    <p:extLst>
      <p:ext uri="{BB962C8B-B14F-4D97-AF65-F5344CB8AC3E}">
        <p14:creationId xmlns:p14="http://schemas.microsoft.com/office/powerpoint/2010/main" val="1676173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874" y="274638"/>
            <a:ext cx="7183926" cy="1143000"/>
          </a:xfrm>
        </p:spPr>
        <p:txBody>
          <a:bodyPr/>
          <a:lstStyle/>
          <a:p>
            <a:r>
              <a:rPr lang="en-ZA" b="1" dirty="0"/>
              <a:t>Results</a:t>
            </a:r>
          </a:p>
        </p:txBody>
      </p:sp>
      <p:sp>
        <p:nvSpPr>
          <p:cNvPr id="3" name="Content Placeholder 2"/>
          <p:cNvSpPr>
            <a:spLocks noGrp="1"/>
          </p:cNvSpPr>
          <p:nvPr>
            <p:ph idx="1"/>
          </p:nvPr>
        </p:nvSpPr>
        <p:spPr>
          <a:xfrm>
            <a:off x="1502874" y="1600200"/>
            <a:ext cx="7183925" cy="4525963"/>
          </a:xfrm>
        </p:spPr>
        <p:txBody>
          <a:bodyPr/>
          <a:lstStyle/>
          <a:p>
            <a:pPr>
              <a:buFont typeface="Wingdings" panose="05000000000000000000" pitchFamily="2" charset="2"/>
              <a:buChar char="Ø"/>
            </a:pPr>
            <a:r>
              <a:rPr lang="en-ZA" dirty="0" smtClean="0"/>
              <a:t>Net Present Value is an </a:t>
            </a:r>
            <a:r>
              <a:rPr lang="en-ZA" i="1" dirty="0" smtClean="0"/>
              <a:t>inverse</a:t>
            </a:r>
            <a:r>
              <a:rPr lang="en-ZA" dirty="0" smtClean="0"/>
              <a:t> function of the capital and operational costs of the Waste Water Options</a:t>
            </a:r>
          </a:p>
          <a:p>
            <a:pPr>
              <a:buFont typeface="Wingdings" panose="05000000000000000000" pitchFamily="2" charset="2"/>
              <a:buChar char="Ø"/>
            </a:pPr>
            <a:r>
              <a:rPr lang="en-ZA" dirty="0" smtClean="0"/>
              <a:t>The Scenarios were ranked by highest to lowest Net Present Value</a:t>
            </a:r>
          </a:p>
          <a:p>
            <a:pPr>
              <a:buFont typeface="Wingdings" panose="05000000000000000000" pitchFamily="2" charset="2"/>
              <a:buChar char="Ø"/>
            </a:pPr>
            <a:r>
              <a:rPr lang="en-ZA" dirty="0" smtClean="0"/>
              <a:t>Ranking is based on the highest net benefit to society in terms of GDP and employment stimulation</a:t>
            </a:r>
          </a:p>
          <a:p>
            <a:pPr>
              <a:buFont typeface="Wingdings" panose="05000000000000000000" pitchFamily="2" charset="2"/>
              <a:buChar char="Ø"/>
            </a:pPr>
            <a:endParaRPr lang="en-ZA" dirty="0"/>
          </a:p>
        </p:txBody>
      </p:sp>
    </p:spTree>
    <p:extLst>
      <p:ext uri="{BB962C8B-B14F-4D97-AF65-F5344CB8AC3E}">
        <p14:creationId xmlns:p14="http://schemas.microsoft.com/office/powerpoint/2010/main" val="3275007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088" y="274638"/>
            <a:ext cx="7451003" cy="1143000"/>
          </a:xfrm>
        </p:spPr>
        <p:txBody>
          <a:bodyPr/>
          <a:lstStyle/>
          <a:p>
            <a:r>
              <a:rPr lang="en-ZA" sz="3600" b="1" dirty="0" smtClean="0"/>
              <a:t>Results CC IUA GDP</a:t>
            </a:r>
            <a:endParaRPr lang="en-ZA" sz="3600" b="1" dirty="0"/>
          </a:p>
        </p:txBody>
      </p:sp>
      <p:pic>
        <p:nvPicPr>
          <p:cNvPr id="9" name="Picture 8"/>
          <p:cNvPicPr>
            <a:picLocks noChangeAspect="1"/>
          </p:cNvPicPr>
          <p:nvPr/>
        </p:nvPicPr>
        <p:blipFill rotWithShape="1">
          <a:blip r:embed="rId2"/>
          <a:srcRect l="18387"/>
          <a:stretch/>
        </p:blipFill>
        <p:spPr>
          <a:xfrm>
            <a:off x="4769892" y="1167079"/>
            <a:ext cx="4272613" cy="479010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131" y="981539"/>
            <a:ext cx="4037732"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Biii (Highest Discharge) yields the highest NPV because of its low cost</a:t>
            </a:r>
            <a:endParaRPr lang="en-ZA" sz="1800" dirty="0"/>
          </a:p>
        </p:txBody>
      </p:sp>
      <p:cxnSp>
        <p:nvCxnSpPr>
          <p:cNvPr id="11" name="Straight Arrow Connector 10"/>
          <p:cNvCxnSpPr/>
          <p:nvPr/>
        </p:nvCxnSpPr>
        <p:spPr>
          <a:xfrm>
            <a:off x="4189863" y="1528549"/>
            <a:ext cx="1160059" cy="2643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52241" y="1852186"/>
            <a:ext cx="4037732"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Scenarios C, D, Ci and Di (5 year &amp; 10 year plans) has higher NPVs than the remaining options since discounting a delayed cost yields a higher value</a:t>
            </a:r>
            <a:endParaRPr lang="en-ZA" sz="1800" dirty="0"/>
          </a:p>
        </p:txBody>
      </p:sp>
      <p:sp>
        <p:nvSpPr>
          <p:cNvPr id="15" name="Left Brace 14"/>
          <p:cNvSpPr/>
          <p:nvPr/>
        </p:nvSpPr>
        <p:spPr>
          <a:xfrm>
            <a:off x="5044896" y="2001169"/>
            <a:ext cx="305026" cy="96163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dirty="0"/>
          </a:p>
        </p:txBody>
      </p:sp>
      <p:cxnSp>
        <p:nvCxnSpPr>
          <p:cNvPr id="16" name="Straight Arrow Connector 15"/>
          <p:cNvCxnSpPr/>
          <p:nvPr/>
        </p:nvCxnSpPr>
        <p:spPr>
          <a:xfrm>
            <a:off x="4144145" y="2404158"/>
            <a:ext cx="770806" cy="778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Left Brace 17"/>
          <p:cNvSpPr/>
          <p:nvPr/>
        </p:nvSpPr>
        <p:spPr>
          <a:xfrm>
            <a:off x="5026473" y="3115201"/>
            <a:ext cx="305026" cy="67887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dirty="0"/>
          </a:p>
        </p:txBody>
      </p:sp>
      <p:cxnSp>
        <p:nvCxnSpPr>
          <p:cNvPr id="19" name="Straight Arrow Connector 18"/>
          <p:cNvCxnSpPr/>
          <p:nvPr/>
        </p:nvCxnSpPr>
        <p:spPr>
          <a:xfrm flipV="1">
            <a:off x="4234903" y="3441902"/>
            <a:ext cx="770806" cy="4420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59796" y="3255469"/>
            <a:ext cx="4037732"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The remaining scenarios with all their respective capital and operational costs taken into consideration with the related NPVs</a:t>
            </a:r>
            <a:endParaRPr lang="en-ZA" sz="1800" dirty="0"/>
          </a:p>
        </p:txBody>
      </p:sp>
      <p:cxnSp>
        <p:nvCxnSpPr>
          <p:cNvPr id="21" name="Straight Arrow Connector 20"/>
          <p:cNvCxnSpPr/>
          <p:nvPr/>
        </p:nvCxnSpPr>
        <p:spPr>
          <a:xfrm flipV="1">
            <a:off x="4144145" y="4731647"/>
            <a:ext cx="1230053" cy="5193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52131" y="4731647"/>
            <a:ext cx="4037732"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F </a:t>
            </a:r>
            <a:r>
              <a:rPr lang="en-ZA" sz="1800" dirty="0"/>
              <a:t>(Indirect &amp; Direct reuse) </a:t>
            </a:r>
            <a:r>
              <a:rPr lang="en-ZA" sz="1800" dirty="0" smtClean="0"/>
              <a:t>yields the lowest NPV because of its high cost. Despite the direct reuse benefit, this option still ranks the lowest since the cost exceeds the benefit in the discounted Cost Benefit Model </a:t>
            </a:r>
            <a:endParaRPr lang="en-ZA" sz="1800" dirty="0"/>
          </a:p>
        </p:txBody>
      </p:sp>
    </p:spTree>
    <p:extLst>
      <p:ext uri="{BB962C8B-B14F-4D97-AF65-F5344CB8AC3E}">
        <p14:creationId xmlns:p14="http://schemas.microsoft.com/office/powerpoint/2010/main" val="581936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16825"/>
          <a:stretch/>
        </p:blipFill>
        <p:spPr>
          <a:xfrm>
            <a:off x="4769892" y="1273221"/>
            <a:ext cx="4266996" cy="469397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57200" y="101792"/>
            <a:ext cx="8229600" cy="1143000"/>
          </a:xfrm>
        </p:spPr>
        <p:txBody>
          <a:bodyPr/>
          <a:lstStyle/>
          <a:p>
            <a:r>
              <a:rPr lang="en-ZA" sz="3600" b="1" dirty="0" smtClean="0"/>
              <a:t>Results CC IUA Employment</a:t>
            </a:r>
            <a:endParaRPr lang="en-ZA" sz="3600" b="1" dirty="0"/>
          </a:p>
        </p:txBody>
      </p:sp>
      <p:sp>
        <p:nvSpPr>
          <p:cNvPr id="5" name="TextBox 4"/>
          <p:cNvSpPr txBox="1"/>
          <p:nvPr/>
        </p:nvSpPr>
        <p:spPr>
          <a:xfrm>
            <a:off x="144405" y="894177"/>
            <a:ext cx="4090498"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Biii (Highest Discharge) yields the highest NPV because of its low cost</a:t>
            </a:r>
            <a:endParaRPr lang="en-ZA" sz="1800" dirty="0"/>
          </a:p>
        </p:txBody>
      </p:sp>
      <p:cxnSp>
        <p:nvCxnSpPr>
          <p:cNvPr id="11" name="Straight Arrow Connector 10"/>
          <p:cNvCxnSpPr/>
          <p:nvPr/>
        </p:nvCxnSpPr>
        <p:spPr>
          <a:xfrm>
            <a:off x="4214139" y="1528549"/>
            <a:ext cx="983270" cy="1979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89784" y="1726487"/>
            <a:ext cx="3999740"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Scenarios C, D, Ci and Di (5 year &amp; 10 year plans) has higher NPVs than the remaining options since discounting a delayed cost yields a higher value</a:t>
            </a:r>
            <a:endParaRPr lang="en-ZA" sz="1800" dirty="0"/>
          </a:p>
        </p:txBody>
      </p:sp>
      <p:sp>
        <p:nvSpPr>
          <p:cNvPr id="15" name="Left Brace 14"/>
          <p:cNvSpPr/>
          <p:nvPr/>
        </p:nvSpPr>
        <p:spPr>
          <a:xfrm>
            <a:off x="4967154" y="2723886"/>
            <a:ext cx="305026" cy="56751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dirty="0"/>
          </a:p>
        </p:txBody>
      </p:sp>
      <p:cxnSp>
        <p:nvCxnSpPr>
          <p:cNvPr id="16" name="Straight Arrow Connector 15"/>
          <p:cNvCxnSpPr>
            <a:endCxn id="15" idx="1"/>
          </p:cNvCxnSpPr>
          <p:nvPr/>
        </p:nvCxnSpPr>
        <p:spPr>
          <a:xfrm>
            <a:off x="4144145" y="2404158"/>
            <a:ext cx="823009" cy="6034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Left Brace 17"/>
          <p:cNvSpPr/>
          <p:nvPr/>
        </p:nvSpPr>
        <p:spPr>
          <a:xfrm>
            <a:off x="4935715" y="3367435"/>
            <a:ext cx="305026" cy="50749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dirty="0"/>
          </a:p>
        </p:txBody>
      </p:sp>
      <p:cxnSp>
        <p:nvCxnSpPr>
          <p:cNvPr id="19" name="Straight Arrow Connector 18"/>
          <p:cNvCxnSpPr/>
          <p:nvPr/>
        </p:nvCxnSpPr>
        <p:spPr>
          <a:xfrm>
            <a:off x="4234903" y="3364075"/>
            <a:ext cx="680048" cy="2389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90123" y="3129469"/>
            <a:ext cx="3999740"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The remaining scenarios with all their respective capital and operational costs taken into consideration with the related NPVs</a:t>
            </a:r>
            <a:endParaRPr lang="en-ZA" sz="1800" dirty="0"/>
          </a:p>
        </p:txBody>
      </p:sp>
      <p:cxnSp>
        <p:nvCxnSpPr>
          <p:cNvPr id="21" name="Straight Arrow Connector 20"/>
          <p:cNvCxnSpPr/>
          <p:nvPr/>
        </p:nvCxnSpPr>
        <p:spPr>
          <a:xfrm flipV="1">
            <a:off x="4144145" y="4597648"/>
            <a:ext cx="1053264" cy="3118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44405" y="4532451"/>
            <a:ext cx="3999740"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F </a:t>
            </a:r>
            <a:r>
              <a:rPr lang="en-ZA" sz="1800" dirty="0"/>
              <a:t>(Indirect &amp; Direct reuse) </a:t>
            </a:r>
            <a:r>
              <a:rPr lang="en-ZA" sz="1800" dirty="0" smtClean="0"/>
              <a:t>yields the lowest NPV because of its high cost. Despite the direct reuse benefit, this option still ranks the lowest since the cost exceeds the benefit in the discounted Cost Benefit Model </a:t>
            </a:r>
            <a:endParaRPr lang="en-ZA" sz="1800" dirty="0"/>
          </a:p>
        </p:txBody>
      </p:sp>
    </p:spTree>
    <p:extLst>
      <p:ext uri="{BB962C8B-B14F-4D97-AF65-F5344CB8AC3E}">
        <p14:creationId xmlns:p14="http://schemas.microsoft.com/office/powerpoint/2010/main" val="875257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16924"/>
          <a:stretch/>
        </p:blipFill>
        <p:spPr>
          <a:xfrm>
            <a:off x="4934451" y="1182783"/>
            <a:ext cx="4147990" cy="474127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57200" y="46496"/>
            <a:ext cx="8229600" cy="1143000"/>
          </a:xfrm>
        </p:spPr>
        <p:txBody>
          <a:bodyPr/>
          <a:lstStyle/>
          <a:p>
            <a:r>
              <a:rPr lang="en-ZA" sz="3600" b="1" dirty="0" smtClean="0"/>
              <a:t>Results SC IUA GDP</a:t>
            </a:r>
            <a:endParaRPr lang="en-ZA" sz="3600" b="1" dirty="0"/>
          </a:p>
        </p:txBody>
      </p:sp>
      <p:cxnSp>
        <p:nvCxnSpPr>
          <p:cNvPr id="11" name="Straight Arrow Connector 10"/>
          <p:cNvCxnSpPr>
            <a:stCxn id="5" idx="3"/>
          </p:cNvCxnSpPr>
          <p:nvPr/>
        </p:nvCxnSpPr>
        <p:spPr>
          <a:xfrm>
            <a:off x="4647771" y="941162"/>
            <a:ext cx="824981" cy="755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233639" y="1982951"/>
            <a:ext cx="1187354" cy="889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20" idx="3"/>
          </p:cNvCxnSpPr>
          <p:nvPr/>
        </p:nvCxnSpPr>
        <p:spPr>
          <a:xfrm flipV="1">
            <a:off x="4628271" y="2136033"/>
            <a:ext cx="726427" cy="652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22" idx="3"/>
          </p:cNvCxnSpPr>
          <p:nvPr/>
        </p:nvCxnSpPr>
        <p:spPr>
          <a:xfrm flipV="1">
            <a:off x="4600976" y="4638943"/>
            <a:ext cx="738824" cy="9617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3" idx="3"/>
          </p:cNvCxnSpPr>
          <p:nvPr/>
        </p:nvCxnSpPr>
        <p:spPr>
          <a:xfrm flipV="1">
            <a:off x="4635374" y="2400399"/>
            <a:ext cx="792722" cy="11380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5" idx="3"/>
          </p:cNvCxnSpPr>
          <p:nvPr/>
        </p:nvCxnSpPr>
        <p:spPr>
          <a:xfrm flipV="1">
            <a:off x="4635374" y="3697658"/>
            <a:ext cx="738824" cy="576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66306" y="617996"/>
            <a:ext cx="4481465"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Aii, Aiii, Aiv (WW at capacity) yields the highest NPV because of its low cost</a:t>
            </a:r>
            <a:endParaRPr lang="en-ZA" sz="1800" dirty="0"/>
          </a:p>
        </p:txBody>
      </p:sp>
      <p:sp>
        <p:nvSpPr>
          <p:cNvPr id="12" name="TextBox 11"/>
          <p:cNvSpPr txBox="1"/>
          <p:nvPr/>
        </p:nvSpPr>
        <p:spPr>
          <a:xfrm>
            <a:off x="119511" y="1391573"/>
            <a:ext cx="4481465" cy="9233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Scenarios Bi, Bii, Biii (Highest discharge into estuaries) yields the second highest set of NPVs</a:t>
            </a:r>
            <a:endParaRPr lang="en-ZA" sz="1800" dirty="0"/>
          </a:p>
        </p:txBody>
      </p:sp>
      <p:sp>
        <p:nvSpPr>
          <p:cNvPr id="20" name="TextBox 19"/>
          <p:cNvSpPr txBox="1"/>
          <p:nvPr/>
        </p:nvSpPr>
        <p:spPr>
          <a:xfrm>
            <a:off x="146806" y="2465567"/>
            <a:ext cx="4481465"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D, Di (10 year plan) yields the third highest NPV</a:t>
            </a:r>
            <a:endParaRPr lang="en-ZA" sz="1800" dirty="0"/>
          </a:p>
        </p:txBody>
      </p:sp>
      <p:sp>
        <p:nvSpPr>
          <p:cNvPr id="22" name="TextBox 21"/>
          <p:cNvSpPr txBox="1"/>
          <p:nvPr/>
        </p:nvSpPr>
        <p:spPr>
          <a:xfrm>
            <a:off x="119511" y="4723552"/>
            <a:ext cx="4481465"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E,F (Indirect &amp; Direct reuse) yields the lowest NPV because of its high cost. Despite the direct reuse benefit, these options still ranks the lowest since the cost exceeds the benefit in the discounted Cost Benefit Model </a:t>
            </a:r>
            <a:endParaRPr lang="en-ZA" sz="1800" dirty="0"/>
          </a:p>
        </p:txBody>
      </p:sp>
      <p:sp>
        <p:nvSpPr>
          <p:cNvPr id="23" name="TextBox 22"/>
          <p:cNvSpPr txBox="1"/>
          <p:nvPr/>
        </p:nvSpPr>
        <p:spPr>
          <a:xfrm>
            <a:off x="153909" y="3215253"/>
            <a:ext cx="4481465"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C, Ci (5 year plan) yields the fourth highest NPV</a:t>
            </a:r>
            <a:endParaRPr lang="en-ZA" sz="1800" dirty="0"/>
          </a:p>
        </p:txBody>
      </p:sp>
      <p:sp>
        <p:nvSpPr>
          <p:cNvPr id="25" name="TextBox 24"/>
          <p:cNvSpPr txBox="1"/>
          <p:nvPr/>
        </p:nvSpPr>
        <p:spPr>
          <a:xfrm>
            <a:off x="153909" y="3950992"/>
            <a:ext cx="4481465"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Ai, Av (Ecological protection is priority) yields the fifth highest NPV</a:t>
            </a:r>
            <a:endParaRPr lang="en-ZA" sz="1800" dirty="0"/>
          </a:p>
        </p:txBody>
      </p:sp>
    </p:spTree>
    <p:extLst>
      <p:ext uri="{BB962C8B-B14F-4D97-AF65-F5344CB8AC3E}">
        <p14:creationId xmlns:p14="http://schemas.microsoft.com/office/powerpoint/2010/main" val="4233258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srcRect l="14661" b="6279"/>
          <a:stretch/>
        </p:blipFill>
        <p:spPr>
          <a:xfrm>
            <a:off x="4980480" y="859025"/>
            <a:ext cx="4133414" cy="4310504"/>
          </a:xfrm>
          <a:prstGeom prst="rect">
            <a:avLst/>
          </a:prstGeom>
          <a:ln>
            <a:noFill/>
          </a:ln>
          <a:effectLst>
            <a:outerShdw blurRad="292100" dist="139700" dir="2700000" algn="tl" rotWithShape="0">
              <a:srgbClr val="333333">
                <a:alpha val="65000"/>
              </a:srgbClr>
            </a:outerShdw>
          </a:effectLst>
        </p:spPr>
      </p:pic>
      <p:cxnSp>
        <p:nvCxnSpPr>
          <p:cNvPr id="11" name="Straight Arrow Connector 10"/>
          <p:cNvCxnSpPr>
            <a:stCxn id="5" idx="3"/>
          </p:cNvCxnSpPr>
          <p:nvPr/>
        </p:nvCxnSpPr>
        <p:spPr>
          <a:xfrm>
            <a:off x="4558295" y="938150"/>
            <a:ext cx="783877" cy="7823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13044" y="614984"/>
            <a:ext cx="4445251"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Aii, Aiii, Aiv (WW at capacity) yields the highest NPV because of its low cost</a:t>
            </a:r>
            <a:endParaRPr lang="en-ZA" sz="1800" dirty="0"/>
          </a:p>
        </p:txBody>
      </p:sp>
      <p:sp>
        <p:nvSpPr>
          <p:cNvPr id="12" name="TextBox 11"/>
          <p:cNvSpPr txBox="1"/>
          <p:nvPr/>
        </p:nvSpPr>
        <p:spPr>
          <a:xfrm>
            <a:off x="113043" y="1432752"/>
            <a:ext cx="4445251" cy="9233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Scenarios Bi, Bii, Biii (Highest discharge into estuaries) yields the second highest set of NPVs</a:t>
            </a:r>
            <a:endParaRPr lang="en-ZA" sz="1800" dirty="0"/>
          </a:p>
        </p:txBody>
      </p:sp>
      <p:sp>
        <p:nvSpPr>
          <p:cNvPr id="20" name="TextBox 19"/>
          <p:cNvSpPr txBox="1"/>
          <p:nvPr/>
        </p:nvSpPr>
        <p:spPr>
          <a:xfrm>
            <a:off x="134408" y="2465285"/>
            <a:ext cx="4445251"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D, Di (10 year plan) yields the third highest NPV</a:t>
            </a:r>
            <a:endParaRPr lang="en-ZA" sz="1800" dirty="0"/>
          </a:p>
        </p:txBody>
      </p:sp>
      <p:sp>
        <p:nvSpPr>
          <p:cNvPr id="22" name="TextBox 21"/>
          <p:cNvSpPr txBox="1"/>
          <p:nvPr/>
        </p:nvSpPr>
        <p:spPr>
          <a:xfrm>
            <a:off x="141511" y="4775050"/>
            <a:ext cx="4445251"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E,F (Indirect &amp; Direct reuse) yields the lowest NPV because of its high cost. Despite the direct reuse benefit, these options still ranks the lowest since the cost exceeds the benefit in the discounted Cost Benefit Model </a:t>
            </a:r>
            <a:endParaRPr lang="en-ZA" sz="1800" dirty="0"/>
          </a:p>
        </p:txBody>
      </p:sp>
      <p:sp>
        <p:nvSpPr>
          <p:cNvPr id="23" name="TextBox 22"/>
          <p:cNvSpPr txBox="1"/>
          <p:nvPr/>
        </p:nvSpPr>
        <p:spPr>
          <a:xfrm>
            <a:off x="134408" y="3217608"/>
            <a:ext cx="4445251"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C, Ci (5 year plan) yields the fourth highest NPV</a:t>
            </a:r>
            <a:endParaRPr lang="en-ZA" sz="1800" dirty="0"/>
          </a:p>
        </p:txBody>
      </p:sp>
      <p:sp>
        <p:nvSpPr>
          <p:cNvPr id="25" name="TextBox 24"/>
          <p:cNvSpPr txBox="1"/>
          <p:nvPr/>
        </p:nvSpPr>
        <p:spPr>
          <a:xfrm>
            <a:off x="141511" y="3996329"/>
            <a:ext cx="4445251"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Ai, Av (Ecological protection is priority) yields the fifth highest NPV</a:t>
            </a:r>
            <a:endParaRPr lang="en-ZA" sz="1800" dirty="0"/>
          </a:p>
        </p:txBody>
      </p:sp>
      <p:sp>
        <p:nvSpPr>
          <p:cNvPr id="2" name="Title 1"/>
          <p:cNvSpPr>
            <a:spLocks noGrp="1"/>
          </p:cNvSpPr>
          <p:nvPr>
            <p:ph type="title"/>
          </p:nvPr>
        </p:nvSpPr>
        <p:spPr>
          <a:xfrm>
            <a:off x="443495" y="26541"/>
            <a:ext cx="8229600" cy="1143000"/>
          </a:xfrm>
        </p:spPr>
        <p:txBody>
          <a:bodyPr/>
          <a:lstStyle/>
          <a:p>
            <a:r>
              <a:rPr lang="en-ZA" sz="3600" b="1" dirty="0" smtClean="0"/>
              <a:t>Results SC IUA Employment</a:t>
            </a:r>
            <a:endParaRPr lang="en-ZA" sz="3600" b="1" dirty="0"/>
          </a:p>
        </p:txBody>
      </p:sp>
      <p:cxnSp>
        <p:nvCxnSpPr>
          <p:cNvPr id="16" name="Straight Arrow Connector 15"/>
          <p:cNvCxnSpPr/>
          <p:nvPr/>
        </p:nvCxnSpPr>
        <p:spPr>
          <a:xfrm>
            <a:off x="4558294" y="1790076"/>
            <a:ext cx="783878" cy="1648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20" idx="3"/>
          </p:cNvCxnSpPr>
          <p:nvPr/>
        </p:nvCxnSpPr>
        <p:spPr>
          <a:xfrm flipV="1">
            <a:off x="4579659" y="2115705"/>
            <a:ext cx="743013" cy="6727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22" idx="3"/>
          </p:cNvCxnSpPr>
          <p:nvPr/>
        </p:nvCxnSpPr>
        <p:spPr>
          <a:xfrm flipV="1">
            <a:off x="4586762" y="4775051"/>
            <a:ext cx="787436" cy="8771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3" idx="3"/>
          </p:cNvCxnSpPr>
          <p:nvPr/>
        </p:nvCxnSpPr>
        <p:spPr>
          <a:xfrm flipV="1">
            <a:off x="4579659" y="2373594"/>
            <a:ext cx="794539" cy="11671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5" idx="3"/>
          </p:cNvCxnSpPr>
          <p:nvPr/>
        </p:nvCxnSpPr>
        <p:spPr>
          <a:xfrm flipV="1">
            <a:off x="4586762" y="3502125"/>
            <a:ext cx="787436" cy="8173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1338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smtClean="0"/>
              <a:t>Structure of Presentation</a:t>
            </a:r>
            <a:endParaRPr lang="en-ZA" sz="3600" b="1" dirty="0"/>
          </a:p>
        </p:txBody>
      </p:sp>
      <p:sp>
        <p:nvSpPr>
          <p:cNvPr id="3" name="Content Placeholder 2"/>
          <p:cNvSpPr>
            <a:spLocks noGrp="1"/>
          </p:cNvSpPr>
          <p:nvPr>
            <p:ph idx="1"/>
          </p:nvPr>
        </p:nvSpPr>
        <p:spPr>
          <a:xfrm>
            <a:off x="1665838" y="1600200"/>
            <a:ext cx="7020962" cy="4525963"/>
          </a:xfrm>
        </p:spPr>
        <p:txBody>
          <a:bodyPr/>
          <a:lstStyle/>
          <a:p>
            <a:pPr>
              <a:buFont typeface="Wingdings" panose="05000000000000000000" pitchFamily="2" charset="2"/>
              <a:buChar char="Ø"/>
            </a:pPr>
            <a:r>
              <a:rPr lang="en-ZA" dirty="0" smtClean="0"/>
              <a:t>Where do economics fit in to the decision making?</a:t>
            </a:r>
          </a:p>
          <a:p>
            <a:pPr>
              <a:buFont typeface="Wingdings" panose="05000000000000000000" pitchFamily="2" charset="2"/>
              <a:buChar char="Ø"/>
            </a:pPr>
            <a:r>
              <a:rPr lang="en-ZA" dirty="0" smtClean="0"/>
              <a:t>What approach has been followed?</a:t>
            </a:r>
          </a:p>
          <a:p>
            <a:pPr>
              <a:buFont typeface="Wingdings" panose="05000000000000000000" pitchFamily="2" charset="2"/>
              <a:buChar char="Ø"/>
            </a:pPr>
            <a:r>
              <a:rPr lang="en-ZA" dirty="0" smtClean="0"/>
              <a:t>Specific approach in this section</a:t>
            </a:r>
          </a:p>
          <a:p>
            <a:pPr>
              <a:buFont typeface="Wingdings" panose="05000000000000000000" pitchFamily="2" charset="2"/>
              <a:buChar char="Ø"/>
            </a:pPr>
            <a:r>
              <a:rPr lang="en-ZA" dirty="0" smtClean="0"/>
              <a:t>Results of the different options</a:t>
            </a:r>
            <a:endParaRPr lang="en-ZA" dirty="0"/>
          </a:p>
        </p:txBody>
      </p:sp>
    </p:spTree>
    <p:extLst>
      <p:ext uri="{BB962C8B-B14F-4D97-AF65-F5344CB8AC3E}">
        <p14:creationId xmlns:p14="http://schemas.microsoft.com/office/powerpoint/2010/main" val="2469046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16650"/>
          <a:stretch/>
        </p:blipFill>
        <p:spPr>
          <a:xfrm>
            <a:off x="4907621" y="1124944"/>
            <a:ext cx="4154898" cy="474353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520574" y="19917"/>
            <a:ext cx="8229600" cy="1143000"/>
          </a:xfrm>
        </p:spPr>
        <p:txBody>
          <a:bodyPr/>
          <a:lstStyle/>
          <a:p>
            <a:r>
              <a:rPr lang="en-ZA" sz="3600" b="1" dirty="0" smtClean="0"/>
              <a:t>Results NC IUA GDP</a:t>
            </a:r>
            <a:endParaRPr lang="en-ZA" sz="3600" b="1" dirty="0"/>
          </a:p>
        </p:txBody>
      </p:sp>
      <p:cxnSp>
        <p:nvCxnSpPr>
          <p:cNvPr id="11" name="Straight Arrow Connector 10"/>
          <p:cNvCxnSpPr>
            <a:stCxn id="5" idx="3"/>
          </p:cNvCxnSpPr>
          <p:nvPr/>
        </p:nvCxnSpPr>
        <p:spPr>
          <a:xfrm>
            <a:off x="4474360" y="937062"/>
            <a:ext cx="899838" cy="5629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233639" y="2071915"/>
            <a:ext cx="1140559" cy="25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20" idx="3"/>
          </p:cNvCxnSpPr>
          <p:nvPr/>
        </p:nvCxnSpPr>
        <p:spPr>
          <a:xfrm flipV="1">
            <a:off x="4493861" y="2387889"/>
            <a:ext cx="811470" cy="3522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22" idx="3"/>
          </p:cNvCxnSpPr>
          <p:nvPr/>
        </p:nvCxnSpPr>
        <p:spPr>
          <a:xfrm flipV="1">
            <a:off x="4481464" y="4777265"/>
            <a:ext cx="892734" cy="7924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3" idx="3"/>
          </p:cNvCxnSpPr>
          <p:nvPr/>
        </p:nvCxnSpPr>
        <p:spPr>
          <a:xfrm flipV="1">
            <a:off x="4474361" y="3280378"/>
            <a:ext cx="899837" cy="2219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5" idx="3"/>
          </p:cNvCxnSpPr>
          <p:nvPr/>
        </p:nvCxnSpPr>
        <p:spPr>
          <a:xfrm flipV="1">
            <a:off x="4481464" y="4164976"/>
            <a:ext cx="892734" cy="615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25353" y="613896"/>
            <a:ext cx="4349007"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D, Di (10 year plan) yields the highest NPV because of its low cost</a:t>
            </a:r>
            <a:endParaRPr lang="en-ZA" sz="1800" dirty="0"/>
          </a:p>
        </p:txBody>
      </p:sp>
      <p:sp>
        <p:nvSpPr>
          <p:cNvPr id="12" name="TextBox 11"/>
          <p:cNvSpPr txBox="1"/>
          <p:nvPr/>
        </p:nvSpPr>
        <p:spPr>
          <a:xfrm>
            <a:off x="144854" y="1388735"/>
            <a:ext cx="4349007" cy="9233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Scenarios Aii, Aiii, Aiv (WW plants to capacity) yields the second highest set of NPVs</a:t>
            </a:r>
            <a:endParaRPr lang="en-ZA" sz="1800" dirty="0"/>
          </a:p>
        </p:txBody>
      </p:sp>
      <p:sp>
        <p:nvSpPr>
          <p:cNvPr id="20" name="TextBox 19"/>
          <p:cNvSpPr txBox="1"/>
          <p:nvPr/>
        </p:nvSpPr>
        <p:spPr>
          <a:xfrm>
            <a:off x="144854" y="2416963"/>
            <a:ext cx="4349007"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C, Ci (5 year plan) yields the third highest NPV</a:t>
            </a:r>
            <a:endParaRPr lang="en-ZA" sz="1800" dirty="0"/>
          </a:p>
        </p:txBody>
      </p:sp>
      <p:sp>
        <p:nvSpPr>
          <p:cNvPr id="22" name="TextBox 21"/>
          <p:cNvSpPr txBox="1"/>
          <p:nvPr/>
        </p:nvSpPr>
        <p:spPr>
          <a:xfrm>
            <a:off x="132457" y="4692592"/>
            <a:ext cx="4349007"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E,F (Indirect &amp; Direct reuse) yields the lowest NPV because of its high cost. Despite the direct reuse benefit, these options still ranks the lowest since the cost exceeds the benefit in the discounted Cost Benefit Model </a:t>
            </a:r>
            <a:endParaRPr lang="en-ZA" sz="1800" dirty="0"/>
          </a:p>
        </p:txBody>
      </p:sp>
      <p:sp>
        <p:nvSpPr>
          <p:cNvPr id="23" name="TextBox 22"/>
          <p:cNvSpPr txBox="1"/>
          <p:nvPr/>
        </p:nvSpPr>
        <p:spPr>
          <a:xfrm>
            <a:off x="125354" y="3179163"/>
            <a:ext cx="4349007"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Bi, Bii, Biii (Highest discharge into estuaries) yields the fourth highest NPV</a:t>
            </a:r>
            <a:endParaRPr lang="en-ZA" sz="1800" dirty="0"/>
          </a:p>
        </p:txBody>
      </p:sp>
      <p:sp>
        <p:nvSpPr>
          <p:cNvPr id="25" name="TextBox 24"/>
          <p:cNvSpPr txBox="1"/>
          <p:nvPr/>
        </p:nvSpPr>
        <p:spPr>
          <a:xfrm>
            <a:off x="132457" y="3903364"/>
            <a:ext cx="4349007"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800" dirty="0" smtClean="0"/>
              <a:t>Scenario Ai, Av (Ecological protection is priority) yields the fifth highest NPV</a:t>
            </a:r>
            <a:endParaRPr lang="en-ZA" sz="1800" dirty="0"/>
          </a:p>
        </p:txBody>
      </p:sp>
    </p:spTree>
    <p:extLst>
      <p:ext uri="{BB962C8B-B14F-4D97-AF65-F5344CB8AC3E}">
        <p14:creationId xmlns:p14="http://schemas.microsoft.com/office/powerpoint/2010/main" val="2923926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srcRect l="12231"/>
          <a:stretch/>
        </p:blipFill>
        <p:spPr>
          <a:xfrm>
            <a:off x="5027074" y="1140951"/>
            <a:ext cx="4036381" cy="437619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ZA" dirty="0" smtClean="0"/>
              <a:t>Results NC IUA Employment</a:t>
            </a:r>
            <a:endParaRPr lang="en-ZA" dirty="0"/>
          </a:p>
        </p:txBody>
      </p:sp>
      <p:sp>
        <p:nvSpPr>
          <p:cNvPr id="5" name="TextBox 4"/>
          <p:cNvSpPr txBox="1"/>
          <p:nvPr/>
        </p:nvSpPr>
        <p:spPr>
          <a:xfrm>
            <a:off x="652073" y="1048748"/>
            <a:ext cx="3562066"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400" dirty="0" smtClean="0"/>
              <a:t>Scenario D, Di (10 year plan) yields the highest NPV because of its low cost</a:t>
            </a:r>
            <a:endParaRPr lang="en-ZA" sz="1400" dirty="0"/>
          </a:p>
        </p:txBody>
      </p:sp>
      <p:cxnSp>
        <p:nvCxnSpPr>
          <p:cNvPr id="11" name="Straight Arrow Connector 10"/>
          <p:cNvCxnSpPr/>
          <p:nvPr/>
        </p:nvCxnSpPr>
        <p:spPr>
          <a:xfrm>
            <a:off x="4214139" y="1322566"/>
            <a:ext cx="1287251" cy="3455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52073" y="1659205"/>
            <a:ext cx="3562066"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400" dirty="0" smtClean="0"/>
              <a:t>Scenarios Aii, Aiii, Aiv (WW plants to capacity) yields the second highest set of NPVs</a:t>
            </a:r>
            <a:endParaRPr lang="en-ZA" sz="1400" dirty="0"/>
          </a:p>
        </p:txBody>
      </p:sp>
      <p:cxnSp>
        <p:nvCxnSpPr>
          <p:cNvPr id="16" name="Straight Arrow Connector 15"/>
          <p:cNvCxnSpPr/>
          <p:nvPr/>
        </p:nvCxnSpPr>
        <p:spPr>
          <a:xfrm>
            <a:off x="4233639" y="2071915"/>
            <a:ext cx="1267751" cy="1324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20" idx="3"/>
          </p:cNvCxnSpPr>
          <p:nvPr/>
        </p:nvCxnSpPr>
        <p:spPr>
          <a:xfrm flipV="1">
            <a:off x="4233639" y="2322070"/>
            <a:ext cx="1267751" cy="523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71573" y="2583680"/>
            <a:ext cx="3562066"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400" dirty="0" smtClean="0"/>
              <a:t>Scenario C, Ci (5 year plan) yields the third highest NPV</a:t>
            </a:r>
            <a:endParaRPr lang="en-ZA" sz="1400" dirty="0"/>
          </a:p>
        </p:txBody>
      </p:sp>
      <p:cxnSp>
        <p:nvCxnSpPr>
          <p:cNvPr id="21" name="Straight Arrow Connector 20"/>
          <p:cNvCxnSpPr>
            <a:stCxn id="22" idx="3"/>
          </p:cNvCxnSpPr>
          <p:nvPr/>
        </p:nvCxnSpPr>
        <p:spPr>
          <a:xfrm flipV="1">
            <a:off x="4221242" y="4485087"/>
            <a:ext cx="1280148" cy="8349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59176" y="4627565"/>
            <a:ext cx="3562066" cy="13849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400" dirty="0" smtClean="0"/>
              <a:t>Scenario E,F (Indirect &amp; Direct reuse) yields the lowest NPV because of its high cost. Despite the direct reuse benefit, these options still ranks the lowest since the cost exceeds the benefit in the discounted Cost Benefit Model </a:t>
            </a:r>
            <a:endParaRPr lang="en-ZA" sz="1400" dirty="0"/>
          </a:p>
        </p:txBody>
      </p:sp>
      <p:sp>
        <p:nvSpPr>
          <p:cNvPr id="23" name="TextBox 22"/>
          <p:cNvSpPr txBox="1"/>
          <p:nvPr/>
        </p:nvSpPr>
        <p:spPr>
          <a:xfrm>
            <a:off x="652073" y="3280421"/>
            <a:ext cx="3562066"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400" dirty="0" smtClean="0"/>
              <a:t>Scenario Bi, Bii, Biii (Highest discharge into estuaries) yields the fourth highest NPV</a:t>
            </a:r>
            <a:endParaRPr lang="en-ZA" sz="1400" dirty="0"/>
          </a:p>
        </p:txBody>
      </p:sp>
      <p:cxnSp>
        <p:nvCxnSpPr>
          <p:cNvPr id="24" name="Straight Arrow Connector 23"/>
          <p:cNvCxnSpPr>
            <a:stCxn id="23" idx="3"/>
          </p:cNvCxnSpPr>
          <p:nvPr/>
        </p:nvCxnSpPr>
        <p:spPr>
          <a:xfrm flipV="1">
            <a:off x="4214139" y="3253850"/>
            <a:ext cx="1287251" cy="2881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59176" y="3996329"/>
            <a:ext cx="3562066"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ZA" sz="1400" dirty="0" smtClean="0"/>
              <a:t>Scenario Ai, Av (Ecological protection is priority) yields the fifth highest NPV</a:t>
            </a:r>
            <a:endParaRPr lang="en-ZA" sz="1400" dirty="0"/>
          </a:p>
        </p:txBody>
      </p:sp>
      <p:cxnSp>
        <p:nvCxnSpPr>
          <p:cNvPr id="26" name="Straight Arrow Connector 25"/>
          <p:cNvCxnSpPr>
            <a:stCxn id="25" idx="3"/>
          </p:cNvCxnSpPr>
          <p:nvPr/>
        </p:nvCxnSpPr>
        <p:spPr>
          <a:xfrm flipV="1">
            <a:off x="4221242" y="4137285"/>
            <a:ext cx="1280148" cy="1206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4094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bwMode="auto">
          <a:xfrm>
            <a:off x="457200" y="2922524"/>
            <a:ext cx="8229600" cy="976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 typeface="Arial" panose="020B0604020202020204" pitchFamily="34" charset="0"/>
              <a:buNone/>
            </a:pPr>
            <a:r>
              <a:rPr lang="en-US" altLang="en-US" sz="4800" b="1" dirty="0" smtClean="0">
                <a:ea typeface="ＭＳ Ｐゴシック" panose="020B0600070205080204" pitchFamily="34" charset="-128"/>
              </a:rPr>
              <a:t>Questions?</a:t>
            </a:r>
            <a:endParaRPr lang="en-GB" altLang="en-US" sz="4800" b="1" dirty="0" smtClean="0">
              <a:ea typeface="ＭＳ Ｐゴシック" panose="020B0600070205080204" pitchFamily="34" charset="-128"/>
            </a:endParaRPr>
          </a:p>
        </p:txBody>
      </p:sp>
    </p:spTree>
    <p:extLst>
      <p:ext uri="{BB962C8B-B14F-4D97-AF65-F5344CB8AC3E}">
        <p14:creationId xmlns:p14="http://schemas.microsoft.com/office/powerpoint/2010/main" val="1860496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bwMode="auto">
          <a:xfrm>
            <a:off x="457200" y="2922524"/>
            <a:ext cx="8229600" cy="976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 typeface="Arial" panose="020B0604020202020204" pitchFamily="34" charset="0"/>
              <a:buNone/>
            </a:pPr>
            <a:r>
              <a:rPr lang="en-US" altLang="en-US" sz="4800" b="1" dirty="0" smtClean="0">
                <a:ea typeface="ＭＳ Ｐゴシック" panose="020B0600070205080204" pitchFamily="34" charset="-128"/>
              </a:rPr>
              <a:t>Thank you</a:t>
            </a:r>
            <a:endParaRPr lang="en-GB" altLang="en-US" sz="4800" b="1" dirty="0" smtClean="0">
              <a:ea typeface="ＭＳ Ｐゴシック" panose="020B0600070205080204" pitchFamily="34" charset="-128"/>
            </a:endParaRPr>
          </a:p>
        </p:txBody>
      </p:sp>
    </p:spTree>
    <p:extLst>
      <p:ext uri="{BB962C8B-B14F-4D97-AF65-F5344CB8AC3E}">
        <p14:creationId xmlns:p14="http://schemas.microsoft.com/office/powerpoint/2010/main" val="4191289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768" y="1600200"/>
            <a:ext cx="7202032" cy="4525963"/>
          </a:xfrm>
        </p:spPr>
        <p:txBody>
          <a:bodyPr/>
          <a:lstStyle/>
          <a:p>
            <a:pPr eaLnBrk="1" hangingPunct="1">
              <a:buFont typeface="Wingdings" panose="05000000000000000000" pitchFamily="2" charset="2"/>
              <a:buChar char="Ø"/>
              <a:defRPr/>
            </a:pPr>
            <a:r>
              <a:rPr lang="en-US" dirty="0">
                <a:latin typeface="Gill Snas" charset="0"/>
                <a:cs typeface="Gill Snas" charset="0"/>
              </a:rPr>
              <a:t>Any decision on water has an impact on the economic and socio-economic situation of the immediate surroundings.</a:t>
            </a:r>
          </a:p>
          <a:p>
            <a:pPr eaLnBrk="1" hangingPunct="1">
              <a:buFont typeface="Wingdings" panose="05000000000000000000" pitchFamily="2" charset="2"/>
              <a:buChar char="Ø"/>
              <a:defRPr/>
            </a:pPr>
            <a:r>
              <a:rPr lang="en-US" dirty="0">
                <a:latin typeface="Gill Snas" charset="0"/>
                <a:cs typeface="Gill Snas" charset="0"/>
              </a:rPr>
              <a:t>It involves:</a:t>
            </a:r>
          </a:p>
          <a:p>
            <a:pPr eaLnBrk="1" hangingPunct="1">
              <a:buFont typeface="Wingdings" panose="05000000000000000000" pitchFamily="2" charset="2"/>
              <a:buChar char="Ø"/>
              <a:defRPr/>
            </a:pPr>
            <a:r>
              <a:rPr lang="en-US" dirty="0">
                <a:latin typeface="Gill Snas" charset="0"/>
                <a:cs typeface="Gill Snas" charset="0"/>
              </a:rPr>
              <a:t>The current situation; and</a:t>
            </a:r>
          </a:p>
          <a:p>
            <a:pPr eaLnBrk="1" hangingPunct="1">
              <a:buFont typeface="Wingdings" panose="05000000000000000000" pitchFamily="2" charset="2"/>
              <a:buChar char="Ø"/>
              <a:defRPr/>
            </a:pPr>
            <a:r>
              <a:rPr lang="en-US" dirty="0">
                <a:latin typeface="Gill Snas" charset="0"/>
                <a:cs typeface="Gill Snas" charset="0"/>
              </a:rPr>
              <a:t>The future </a:t>
            </a:r>
            <a:r>
              <a:rPr lang="en-US" dirty="0">
                <a:solidFill>
                  <a:schemeClr val="bg1"/>
                </a:solidFill>
                <a:latin typeface="Gill Snas" charset="0"/>
                <a:cs typeface="Gill Snas" charset="0"/>
              </a:rPr>
              <a:t>situation   </a:t>
            </a:r>
          </a:p>
          <a:p>
            <a:pPr>
              <a:buFont typeface="Wingdings" panose="05000000000000000000" pitchFamily="2" charset="2"/>
              <a:buChar char="Ø"/>
            </a:pPr>
            <a:endParaRPr lang="en-ZA" dirty="0"/>
          </a:p>
        </p:txBody>
      </p:sp>
    </p:spTree>
    <p:extLst>
      <p:ext uri="{BB962C8B-B14F-4D97-AF65-F5344CB8AC3E}">
        <p14:creationId xmlns:p14="http://schemas.microsoft.com/office/powerpoint/2010/main" val="233278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401" y="274638"/>
            <a:ext cx="7555117" cy="1143000"/>
          </a:xfrm>
        </p:spPr>
        <p:txBody>
          <a:bodyPr/>
          <a:lstStyle/>
          <a:p>
            <a:r>
              <a:rPr lang="en-ZA" sz="3600" b="1" dirty="0" smtClean="0"/>
              <a:t>Why GDP and Employment as parameters?</a:t>
            </a:r>
            <a:endParaRPr lang="en-ZA" sz="3600" b="1" dirty="0"/>
          </a:p>
        </p:txBody>
      </p:sp>
      <p:sp>
        <p:nvSpPr>
          <p:cNvPr id="3" name="Content Placeholder 2"/>
          <p:cNvSpPr>
            <a:spLocks noGrp="1"/>
          </p:cNvSpPr>
          <p:nvPr>
            <p:ph idx="1"/>
          </p:nvPr>
        </p:nvSpPr>
        <p:spPr>
          <a:xfrm>
            <a:off x="1507402" y="1926125"/>
            <a:ext cx="8229600" cy="4525963"/>
          </a:xfrm>
        </p:spPr>
        <p:txBody>
          <a:bodyPr/>
          <a:lstStyle/>
          <a:p>
            <a:pPr>
              <a:buFont typeface="Wingdings" panose="05000000000000000000" pitchFamily="2" charset="2"/>
              <a:buChar char="Ø"/>
            </a:pPr>
            <a:r>
              <a:rPr lang="en-ZA" sz="2400" b="1" dirty="0" smtClean="0"/>
              <a:t>GDP</a:t>
            </a:r>
            <a:r>
              <a:rPr lang="en-ZA" sz="2400" dirty="0" smtClean="0"/>
              <a:t> is the universal accepted parameter to measure economic growth (impact).</a:t>
            </a:r>
          </a:p>
          <a:p>
            <a:pPr>
              <a:buFont typeface="Wingdings" panose="05000000000000000000" pitchFamily="2" charset="2"/>
              <a:buChar char="Ø"/>
            </a:pPr>
            <a:r>
              <a:rPr lang="en-ZA" sz="2200" dirty="0" smtClean="0"/>
              <a:t> </a:t>
            </a:r>
            <a:r>
              <a:rPr lang="en-ZA" sz="2200" b="1" dirty="0">
                <a:solidFill>
                  <a:srgbClr val="252525"/>
                </a:solidFill>
                <a:latin typeface="Arial" panose="020B0604020202020204" pitchFamily="34" charset="0"/>
              </a:rPr>
              <a:t>Gross domestic product</a:t>
            </a:r>
            <a:r>
              <a:rPr lang="en-ZA" sz="2200" dirty="0">
                <a:solidFill>
                  <a:srgbClr val="252525"/>
                </a:solidFill>
                <a:latin typeface="Arial" panose="020B0604020202020204" pitchFamily="34" charset="0"/>
              </a:rPr>
              <a:t> (</a:t>
            </a:r>
            <a:r>
              <a:rPr lang="en-ZA" sz="2200" b="1" dirty="0">
                <a:solidFill>
                  <a:srgbClr val="252525"/>
                </a:solidFill>
                <a:latin typeface="Arial" panose="020B0604020202020204" pitchFamily="34" charset="0"/>
              </a:rPr>
              <a:t>GDP</a:t>
            </a:r>
            <a:r>
              <a:rPr lang="en-ZA" sz="2200" dirty="0">
                <a:solidFill>
                  <a:srgbClr val="252525"/>
                </a:solidFill>
                <a:latin typeface="Arial" panose="020B0604020202020204" pitchFamily="34" charset="0"/>
              </a:rPr>
              <a:t>) is defined </a:t>
            </a:r>
            <a:r>
              <a:rPr lang="en-ZA" sz="2200" dirty="0" smtClean="0">
                <a:solidFill>
                  <a:srgbClr val="252525"/>
                </a:solidFill>
                <a:latin typeface="Arial" panose="020B0604020202020204" pitchFamily="34" charset="0"/>
              </a:rPr>
              <a:t> </a:t>
            </a:r>
            <a:r>
              <a:rPr lang="en-ZA" sz="2200" dirty="0">
                <a:solidFill>
                  <a:srgbClr val="252525"/>
                </a:solidFill>
                <a:latin typeface="Arial" panose="020B0604020202020204" pitchFamily="34" charset="0"/>
              </a:rPr>
              <a:t>as "an aggregate measure of production equal to the sum of the gross values added of all resident, institutional units engaged in production (plus any taxes, and minus any subsidies, on products not included in the value of their outputs</a:t>
            </a:r>
            <a:r>
              <a:rPr lang="en-ZA" sz="2200" dirty="0" smtClean="0">
                <a:solidFill>
                  <a:srgbClr val="252525"/>
                </a:solidFill>
                <a:latin typeface="Arial" panose="020B0604020202020204" pitchFamily="34" charset="0"/>
              </a:rPr>
              <a:t>)</a:t>
            </a:r>
          </a:p>
          <a:p>
            <a:pPr>
              <a:buFont typeface="Wingdings" panose="05000000000000000000" pitchFamily="2" charset="2"/>
              <a:buChar char="Ø"/>
            </a:pPr>
            <a:r>
              <a:rPr lang="en-ZA" sz="2200" b="1" dirty="0"/>
              <a:t>GDP</a:t>
            </a:r>
            <a:r>
              <a:rPr lang="en-ZA" sz="2200" dirty="0"/>
              <a:t> estimates are commonly used to measure the economic performance of a whole country or region, but can also measure the relative contribution of an industry sector</a:t>
            </a:r>
            <a:endParaRPr lang="en-ZA" sz="2200" dirty="0" smtClean="0">
              <a:solidFill>
                <a:srgbClr val="252525"/>
              </a:solidFill>
              <a:latin typeface="Arial" panose="020B0604020202020204" pitchFamily="34" charset="0"/>
            </a:endParaRPr>
          </a:p>
          <a:p>
            <a:pPr>
              <a:buFont typeface="Wingdings" panose="05000000000000000000" pitchFamily="2" charset="2"/>
              <a:buChar char="Ø"/>
            </a:pPr>
            <a:r>
              <a:rPr lang="en-ZA" sz="2400" dirty="0" smtClean="0">
                <a:solidFill>
                  <a:srgbClr val="252525"/>
                </a:solidFill>
                <a:latin typeface="Arial" panose="020B0604020202020204" pitchFamily="34" charset="0"/>
              </a:rPr>
              <a:t>Employment is an indicator of the socio-economic impact of any scenario</a:t>
            </a:r>
            <a:endParaRPr lang="en-ZA" sz="2400" dirty="0"/>
          </a:p>
        </p:txBody>
      </p:sp>
    </p:spTree>
    <p:extLst>
      <p:ext uri="{BB962C8B-B14F-4D97-AF65-F5344CB8AC3E}">
        <p14:creationId xmlns:p14="http://schemas.microsoft.com/office/powerpoint/2010/main" val="3265351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42943"/>
            <a:ext cx="9144000" cy="805719"/>
          </a:xfrm>
          <a:prstGeom prst="rect">
            <a:avLst/>
          </a:prstGeom>
        </p:spPr>
        <p:txBody>
          <a:bodyPr/>
          <a:lstStyle/>
          <a:p>
            <a:r>
              <a:rPr lang="en-ZA" sz="2000" b="1" dirty="0" smtClean="0">
                <a:solidFill>
                  <a:schemeClr val="bg1"/>
                </a:solidFill>
                <a:latin typeface="Futura Md BT" panose="020B0602020204020303" pitchFamily="34" charset="0"/>
              </a:rPr>
              <a:t>Methodology based on CBA principles</a:t>
            </a:r>
            <a:endParaRPr lang="en-ZA" sz="2000" b="1" dirty="0">
              <a:solidFill>
                <a:schemeClr val="bg1"/>
              </a:solidFill>
              <a:latin typeface="Futura Md BT" panose="020B0602020204020303" pitchFamily="34" charset="0"/>
            </a:endParaRPr>
          </a:p>
        </p:txBody>
      </p:sp>
      <p:sp>
        <p:nvSpPr>
          <p:cNvPr id="9" name="Rectangle 8"/>
          <p:cNvSpPr/>
          <p:nvPr/>
        </p:nvSpPr>
        <p:spPr>
          <a:xfrm>
            <a:off x="3220274" y="828430"/>
            <a:ext cx="2727483" cy="7045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800" dirty="0" smtClean="0"/>
              <a:t>Status quo – Volume of water</a:t>
            </a:r>
            <a:endParaRPr lang="en-ZA" sz="1800" dirty="0"/>
          </a:p>
        </p:txBody>
      </p:sp>
      <p:sp>
        <p:nvSpPr>
          <p:cNvPr id="10" name="Rectangle 9"/>
          <p:cNvSpPr/>
          <p:nvPr/>
        </p:nvSpPr>
        <p:spPr>
          <a:xfrm>
            <a:off x="3192031" y="1943423"/>
            <a:ext cx="2755726" cy="7224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800" dirty="0" smtClean="0"/>
              <a:t>Growth on status quo</a:t>
            </a:r>
            <a:endParaRPr lang="en-ZA" sz="1800" dirty="0"/>
          </a:p>
        </p:txBody>
      </p:sp>
      <p:sp>
        <p:nvSpPr>
          <p:cNvPr id="13" name="Rectangle 12"/>
          <p:cNvSpPr/>
          <p:nvPr/>
        </p:nvSpPr>
        <p:spPr>
          <a:xfrm>
            <a:off x="6388274" y="2937779"/>
            <a:ext cx="2755726" cy="81013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1800" dirty="0" smtClean="0"/>
              <a:t>Apply value of water on growth volume</a:t>
            </a:r>
            <a:endParaRPr lang="en-ZA" sz="1800" dirty="0"/>
          </a:p>
        </p:txBody>
      </p:sp>
      <p:sp>
        <p:nvSpPr>
          <p:cNvPr id="14" name="Rectangle 13"/>
          <p:cNvSpPr/>
          <p:nvPr/>
        </p:nvSpPr>
        <p:spPr>
          <a:xfrm>
            <a:off x="6388274" y="4222136"/>
            <a:ext cx="2755726" cy="83519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1800" dirty="0" smtClean="0"/>
              <a:t>Discount according to CBA principles</a:t>
            </a:r>
            <a:endParaRPr lang="en-ZA" sz="1800" dirty="0"/>
          </a:p>
        </p:txBody>
      </p:sp>
      <p:sp>
        <p:nvSpPr>
          <p:cNvPr id="19" name="Rectangle 18"/>
          <p:cNvSpPr/>
          <p:nvPr/>
        </p:nvSpPr>
        <p:spPr>
          <a:xfrm>
            <a:off x="6463430" y="1685820"/>
            <a:ext cx="2605414" cy="81013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ZA" sz="1800" dirty="0" smtClean="0"/>
              <a:t>Status quo – Value of water in GDP</a:t>
            </a:r>
            <a:endParaRPr lang="en-ZA" sz="1800" dirty="0"/>
          </a:p>
        </p:txBody>
      </p:sp>
      <p:sp>
        <p:nvSpPr>
          <p:cNvPr id="23" name="Down Arrow 22"/>
          <p:cNvSpPr/>
          <p:nvPr/>
        </p:nvSpPr>
        <p:spPr>
          <a:xfrm>
            <a:off x="4448602" y="1579190"/>
            <a:ext cx="484632" cy="3522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8" name="Down Arrow 27"/>
          <p:cNvSpPr/>
          <p:nvPr/>
        </p:nvSpPr>
        <p:spPr>
          <a:xfrm rot="16200000">
            <a:off x="5962095" y="2111895"/>
            <a:ext cx="484632" cy="3522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dirty="0"/>
          </a:p>
        </p:txBody>
      </p:sp>
      <p:sp>
        <p:nvSpPr>
          <p:cNvPr id="29" name="Down Arrow 28"/>
          <p:cNvSpPr/>
          <p:nvPr/>
        </p:nvSpPr>
        <p:spPr>
          <a:xfrm>
            <a:off x="7516100" y="5134344"/>
            <a:ext cx="484632" cy="352283"/>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ZA" sz="1800" dirty="0"/>
          </a:p>
        </p:txBody>
      </p:sp>
      <p:sp>
        <p:nvSpPr>
          <p:cNvPr id="30" name="Down Arrow 29"/>
          <p:cNvSpPr/>
          <p:nvPr/>
        </p:nvSpPr>
        <p:spPr>
          <a:xfrm>
            <a:off x="7523821" y="2553889"/>
            <a:ext cx="484632" cy="352283"/>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ZA" sz="1800" dirty="0"/>
          </a:p>
        </p:txBody>
      </p:sp>
      <p:sp>
        <p:nvSpPr>
          <p:cNvPr id="25" name="Rectangle 24"/>
          <p:cNvSpPr/>
          <p:nvPr/>
        </p:nvSpPr>
        <p:spPr>
          <a:xfrm>
            <a:off x="6380553" y="5563645"/>
            <a:ext cx="2755726" cy="77661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1800" dirty="0" smtClean="0"/>
              <a:t>Projected GDP growth</a:t>
            </a:r>
            <a:endParaRPr lang="en-ZA" sz="1800" dirty="0"/>
          </a:p>
        </p:txBody>
      </p:sp>
      <p:sp>
        <p:nvSpPr>
          <p:cNvPr id="32" name="Down Arrow 31"/>
          <p:cNvSpPr/>
          <p:nvPr/>
        </p:nvSpPr>
        <p:spPr>
          <a:xfrm rot="2338174">
            <a:off x="2810971" y="2670277"/>
            <a:ext cx="484632" cy="352283"/>
          </a:xfrm>
          <a:prstGeom prst="downArrow">
            <a:avLst>
              <a:gd name="adj1" fmla="val 50000"/>
              <a:gd name="adj2" fmla="val 627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800" dirty="0"/>
          </a:p>
        </p:txBody>
      </p:sp>
      <p:sp>
        <p:nvSpPr>
          <p:cNvPr id="33" name="Down Arrow 32"/>
          <p:cNvSpPr/>
          <p:nvPr/>
        </p:nvSpPr>
        <p:spPr>
          <a:xfrm>
            <a:off x="7523821" y="3811130"/>
            <a:ext cx="484632" cy="352283"/>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ZA" sz="1800" dirty="0"/>
          </a:p>
        </p:txBody>
      </p:sp>
      <p:sp>
        <p:nvSpPr>
          <p:cNvPr id="35" name="Rectangle 34"/>
          <p:cNvSpPr/>
          <p:nvPr/>
        </p:nvSpPr>
        <p:spPr>
          <a:xfrm>
            <a:off x="940347" y="3066725"/>
            <a:ext cx="2605414" cy="81013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ZA" sz="1800" dirty="0" smtClean="0"/>
              <a:t>Status quo – Employment</a:t>
            </a:r>
            <a:endParaRPr lang="en-ZA" sz="1800" dirty="0"/>
          </a:p>
        </p:txBody>
      </p:sp>
      <p:sp>
        <p:nvSpPr>
          <p:cNvPr id="36" name="Down Arrow 35"/>
          <p:cNvSpPr/>
          <p:nvPr/>
        </p:nvSpPr>
        <p:spPr>
          <a:xfrm>
            <a:off x="2075894" y="3975002"/>
            <a:ext cx="484632" cy="352283"/>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ZA" sz="1800" dirty="0"/>
          </a:p>
        </p:txBody>
      </p:sp>
      <p:sp>
        <p:nvSpPr>
          <p:cNvPr id="37" name="Rectangle 36"/>
          <p:cNvSpPr/>
          <p:nvPr/>
        </p:nvSpPr>
        <p:spPr>
          <a:xfrm>
            <a:off x="940347" y="4376087"/>
            <a:ext cx="2755726" cy="81013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ZA" sz="1800" dirty="0" smtClean="0"/>
              <a:t>Apply employment on growth volume</a:t>
            </a:r>
            <a:endParaRPr lang="en-ZA" sz="1800" dirty="0"/>
          </a:p>
        </p:txBody>
      </p:sp>
      <p:sp>
        <p:nvSpPr>
          <p:cNvPr id="38" name="Down Arrow 37"/>
          <p:cNvSpPr/>
          <p:nvPr/>
        </p:nvSpPr>
        <p:spPr>
          <a:xfrm>
            <a:off x="2075894" y="5230390"/>
            <a:ext cx="484632" cy="35228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ZA" sz="1800" dirty="0"/>
          </a:p>
        </p:txBody>
      </p:sp>
      <p:sp>
        <p:nvSpPr>
          <p:cNvPr id="39" name="Rectangle 38"/>
          <p:cNvSpPr/>
          <p:nvPr/>
        </p:nvSpPr>
        <p:spPr>
          <a:xfrm>
            <a:off x="940347" y="5626838"/>
            <a:ext cx="2755726" cy="77661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ZA" sz="1800" dirty="0" smtClean="0"/>
              <a:t>Projected additional employment</a:t>
            </a:r>
            <a:endParaRPr lang="en-ZA" sz="1800" dirty="0"/>
          </a:p>
        </p:txBody>
      </p:sp>
      <p:sp>
        <p:nvSpPr>
          <p:cNvPr id="21" name="Title 1"/>
          <p:cNvSpPr txBox="1">
            <a:spLocks/>
          </p:cNvSpPr>
          <p:nvPr/>
        </p:nvSpPr>
        <p:spPr>
          <a:xfrm>
            <a:off x="1109050" y="47616"/>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2800" b="1" dirty="0" smtClean="0"/>
              <a:t>Methodology for baseline based on CBA principles</a:t>
            </a:r>
            <a:endParaRPr lang="en-ZA" sz="2800" b="1" dirty="0"/>
          </a:p>
        </p:txBody>
      </p:sp>
    </p:spTree>
    <p:extLst>
      <p:ext uri="{BB962C8B-B14F-4D97-AF65-F5344CB8AC3E}">
        <p14:creationId xmlns:p14="http://schemas.microsoft.com/office/powerpoint/2010/main" val="1899623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615" y="274638"/>
            <a:ext cx="7473635" cy="1143000"/>
          </a:xfrm>
        </p:spPr>
        <p:txBody>
          <a:bodyPr/>
          <a:lstStyle/>
          <a:p>
            <a:r>
              <a:rPr lang="en-ZA" sz="3600" b="1" dirty="0" smtClean="0"/>
              <a:t>Results of uMngeni </a:t>
            </a:r>
            <a:r>
              <a:rPr lang="en-ZA" sz="3600" b="1" dirty="0"/>
              <a:t>Catchment</a:t>
            </a:r>
          </a:p>
        </p:txBody>
      </p:sp>
      <p:sp>
        <p:nvSpPr>
          <p:cNvPr id="3" name="Content Placeholder 2"/>
          <p:cNvSpPr>
            <a:spLocks noGrp="1"/>
          </p:cNvSpPr>
          <p:nvPr>
            <p:ph idx="1"/>
          </p:nvPr>
        </p:nvSpPr>
        <p:spPr>
          <a:xfrm>
            <a:off x="1543616" y="1090286"/>
            <a:ext cx="7247299" cy="1198984"/>
          </a:xfrm>
        </p:spPr>
        <p:txBody>
          <a:bodyPr/>
          <a:lstStyle/>
          <a:p>
            <a:r>
              <a:rPr lang="en-ZA" dirty="0"/>
              <a:t>Results of the operational scenarios in the uMngeni </a:t>
            </a:r>
            <a:r>
              <a:rPr lang="en-ZA" dirty="0" smtClean="0"/>
              <a:t>Catchment:</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251110139"/>
              </p:ext>
            </p:extLst>
          </p:nvPr>
        </p:nvGraphicFramePr>
        <p:xfrm>
          <a:off x="199175" y="2962325"/>
          <a:ext cx="8691329" cy="2408058"/>
        </p:xfrm>
        <a:graphic>
          <a:graphicData uri="http://schemas.openxmlformats.org/drawingml/2006/table">
            <a:tbl>
              <a:tblPr firstRow="1" firstCol="1" bandRow="1">
                <a:tableStyleId>{F5AB1C69-6EDB-4FF4-983F-18BD219EF322}</a:tableStyleId>
              </a:tblPr>
              <a:tblGrid>
                <a:gridCol w="873673"/>
                <a:gridCol w="1684724"/>
                <a:gridCol w="2044010"/>
                <a:gridCol w="1791328"/>
                <a:gridCol w="767970"/>
                <a:gridCol w="1529624"/>
              </a:tblGrid>
              <a:tr h="1170328">
                <a:tc>
                  <a:txBody>
                    <a:bodyPr/>
                    <a:lstStyle/>
                    <a:p>
                      <a:pPr algn="ctr">
                        <a:lnSpc>
                          <a:spcPct val="120000"/>
                        </a:lnSpc>
                        <a:spcAft>
                          <a:spcPts val="0"/>
                        </a:spcAft>
                      </a:pPr>
                      <a:r>
                        <a:rPr lang="en-GB" sz="2000" dirty="0">
                          <a:effectLst/>
                        </a:rPr>
                        <a:t>Sc</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000" dirty="0">
                          <a:effectLst/>
                        </a:rPr>
                        <a:t>Additional allocation (million m</a:t>
                      </a:r>
                      <a:r>
                        <a:rPr lang="en-GB" sz="2000" baseline="30000" dirty="0">
                          <a:effectLst/>
                        </a:rPr>
                        <a:t>3</a:t>
                      </a:r>
                      <a:r>
                        <a:rPr lang="en-GB" sz="2000" dirty="0">
                          <a:effectLst/>
                        </a:rPr>
                        <a:t>/a)</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000" dirty="0">
                          <a:effectLst/>
                        </a:rPr>
                        <a:t>Projected GDP growth</a:t>
                      </a:r>
                      <a:endParaRPr lang="en-ZA" sz="2000" dirty="0">
                        <a:effectLst/>
                      </a:endParaRPr>
                    </a:p>
                    <a:p>
                      <a:pPr algn="ctr">
                        <a:lnSpc>
                          <a:spcPct val="120000"/>
                        </a:lnSpc>
                        <a:spcAft>
                          <a:spcPts val="0"/>
                        </a:spcAft>
                      </a:pPr>
                      <a:r>
                        <a:rPr lang="en-GB" sz="2000" dirty="0">
                          <a:effectLst/>
                        </a:rPr>
                        <a:t>(R million)</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000" dirty="0">
                          <a:effectLst/>
                        </a:rPr>
                        <a:t>Projected additional labour</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000" dirty="0">
                          <a:effectLst/>
                        </a:rPr>
                        <a:t>URV (R/m</a:t>
                      </a:r>
                      <a:r>
                        <a:rPr lang="en-GB" sz="2000" baseline="30000" dirty="0">
                          <a:effectLst/>
                        </a:rPr>
                        <a:t>3</a:t>
                      </a:r>
                      <a:r>
                        <a:rPr lang="en-GB" sz="2000" dirty="0">
                          <a:effectLst/>
                        </a:rPr>
                        <a:t>)</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000" dirty="0">
                          <a:effectLst/>
                        </a:rPr>
                        <a:t>URV (Number/mm</a:t>
                      </a:r>
                      <a:r>
                        <a:rPr lang="en-GB" sz="2000" baseline="30000" dirty="0">
                          <a:effectLst/>
                        </a:rPr>
                        <a:t>3</a:t>
                      </a:r>
                      <a:r>
                        <a:rPr lang="en-GB" sz="2000" dirty="0">
                          <a:effectLst/>
                        </a:rPr>
                        <a:t>)</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r>
              <a:tr h="618865">
                <a:tc>
                  <a:txBody>
                    <a:bodyPr/>
                    <a:lstStyle/>
                    <a:p>
                      <a:pPr algn="just">
                        <a:lnSpc>
                          <a:spcPct val="120000"/>
                        </a:lnSpc>
                        <a:spcAft>
                          <a:spcPts val="0"/>
                        </a:spcAft>
                      </a:pPr>
                      <a:r>
                        <a:rPr lang="en-GB" sz="2000" dirty="0">
                          <a:effectLst/>
                        </a:rPr>
                        <a:t>UM41</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000" dirty="0">
                          <a:effectLst/>
                        </a:rPr>
                        <a:t>142.2</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000" dirty="0">
                          <a:effectLst/>
                        </a:rPr>
                        <a:t>R 13 927</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000" dirty="0">
                          <a:effectLst/>
                        </a:rPr>
                        <a:t>208 611</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000" dirty="0">
                          <a:effectLst/>
                        </a:rPr>
                        <a:t>R15.95</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000" dirty="0">
                          <a:effectLst/>
                        </a:rPr>
                        <a:t>239</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r>
              <a:tr h="618865">
                <a:tc>
                  <a:txBody>
                    <a:bodyPr/>
                    <a:lstStyle/>
                    <a:p>
                      <a:pPr algn="just">
                        <a:lnSpc>
                          <a:spcPct val="120000"/>
                        </a:lnSpc>
                        <a:spcAft>
                          <a:spcPts val="0"/>
                        </a:spcAft>
                      </a:pPr>
                      <a:r>
                        <a:rPr lang="en-GB" sz="2000" dirty="0">
                          <a:effectLst/>
                        </a:rPr>
                        <a:t>UM51</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000" dirty="0">
                          <a:effectLst/>
                        </a:rPr>
                        <a:t>205</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000" dirty="0">
                          <a:effectLst/>
                        </a:rPr>
                        <a:t>R 11 942</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000" dirty="0">
                          <a:effectLst/>
                        </a:rPr>
                        <a:t>232 725</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000" dirty="0">
                          <a:effectLst/>
                        </a:rPr>
                        <a:t>R10.73</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000" dirty="0">
                          <a:effectLst/>
                        </a:rPr>
                        <a:t>209</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r>
            </a:tbl>
          </a:graphicData>
        </a:graphic>
      </p:graphicFrame>
    </p:spTree>
    <p:extLst>
      <p:ext uri="{BB962C8B-B14F-4D97-AF65-F5344CB8AC3E}">
        <p14:creationId xmlns:p14="http://schemas.microsoft.com/office/powerpoint/2010/main" val="2195733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768" y="274638"/>
            <a:ext cx="7550588" cy="1143000"/>
          </a:xfrm>
        </p:spPr>
        <p:txBody>
          <a:bodyPr/>
          <a:lstStyle/>
          <a:p>
            <a:r>
              <a:rPr lang="en-ZA" sz="3600" b="1" dirty="0" smtClean="0"/>
              <a:t>Results of Lovu </a:t>
            </a:r>
            <a:r>
              <a:rPr lang="en-ZA" sz="3600" b="1" dirty="0"/>
              <a:t>Catchment</a:t>
            </a:r>
          </a:p>
        </p:txBody>
      </p:sp>
      <p:sp>
        <p:nvSpPr>
          <p:cNvPr id="3" name="Content Placeholder 2"/>
          <p:cNvSpPr>
            <a:spLocks noGrp="1"/>
          </p:cNvSpPr>
          <p:nvPr>
            <p:ph idx="1"/>
          </p:nvPr>
        </p:nvSpPr>
        <p:spPr>
          <a:xfrm>
            <a:off x="1661311" y="1301436"/>
            <a:ext cx="7025489" cy="1068355"/>
          </a:xfrm>
        </p:spPr>
        <p:txBody>
          <a:bodyPr/>
          <a:lstStyle/>
          <a:p>
            <a:r>
              <a:rPr lang="en-ZA" dirty="0"/>
              <a:t>Results of the operational scenarios in the Lovu Catchment</a:t>
            </a:r>
          </a:p>
        </p:txBody>
      </p:sp>
      <p:graphicFrame>
        <p:nvGraphicFramePr>
          <p:cNvPr id="4" name="Table 3"/>
          <p:cNvGraphicFramePr>
            <a:graphicFrameLocks noGrp="1"/>
          </p:cNvGraphicFramePr>
          <p:nvPr>
            <p:extLst>
              <p:ext uri="{D42A27DB-BD31-4B8C-83A1-F6EECF244321}">
                <p14:modId xmlns:p14="http://schemas.microsoft.com/office/powerpoint/2010/main" val="2511142120"/>
              </p:ext>
            </p:extLst>
          </p:nvPr>
        </p:nvGraphicFramePr>
        <p:xfrm>
          <a:off x="796704" y="2851117"/>
          <a:ext cx="8238652" cy="3022192"/>
        </p:xfrm>
        <a:graphic>
          <a:graphicData uri="http://schemas.openxmlformats.org/drawingml/2006/table">
            <a:tbl>
              <a:tblPr firstRow="1" firstCol="1" bandRow="1">
                <a:tableStyleId>{F5AB1C69-6EDB-4FF4-983F-18BD219EF322}</a:tableStyleId>
              </a:tblPr>
              <a:tblGrid>
                <a:gridCol w="814812"/>
                <a:gridCol w="2951430"/>
                <a:gridCol w="2471596"/>
                <a:gridCol w="2000814"/>
              </a:tblGrid>
              <a:tr h="1371455">
                <a:tc>
                  <a:txBody>
                    <a:bodyPr/>
                    <a:lstStyle/>
                    <a:p>
                      <a:pPr algn="ctr">
                        <a:lnSpc>
                          <a:spcPct val="120000"/>
                        </a:lnSpc>
                        <a:spcAft>
                          <a:spcPts val="0"/>
                        </a:spcAft>
                      </a:pPr>
                      <a:r>
                        <a:rPr lang="en-GB" sz="2800" dirty="0">
                          <a:effectLst/>
                        </a:rPr>
                        <a:t>Sc</a:t>
                      </a:r>
                      <a:endParaRPr lang="en-ZA"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800" dirty="0" smtClean="0">
                          <a:effectLst/>
                        </a:rPr>
                        <a:t>Reduction</a:t>
                      </a:r>
                      <a:r>
                        <a:rPr lang="en-GB" sz="2800" baseline="0" dirty="0" smtClean="0">
                          <a:effectLst/>
                        </a:rPr>
                        <a:t> in forestry water volume </a:t>
                      </a:r>
                      <a:r>
                        <a:rPr lang="en-GB" sz="2800" dirty="0" smtClean="0">
                          <a:effectLst/>
                        </a:rPr>
                        <a:t>(mm</a:t>
                      </a:r>
                      <a:r>
                        <a:rPr lang="en-GB" sz="2800" baseline="30000" dirty="0" smtClean="0">
                          <a:effectLst/>
                        </a:rPr>
                        <a:t>3</a:t>
                      </a:r>
                      <a:r>
                        <a:rPr lang="en-GB" sz="2800" dirty="0" smtClean="0">
                          <a:effectLst/>
                        </a:rPr>
                        <a:t>/a</a:t>
                      </a:r>
                      <a:r>
                        <a:rPr lang="en-GB" sz="2800" dirty="0">
                          <a:effectLst/>
                        </a:rPr>
                        <a:t>)</a:t>
                      </a:r>
                      <a:endParaRPr lang="en-ZA"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800" dirty="0">
                          <a:effectLst/>
                        </a:rPr>
                        <a:t>Projected GDP growth (R million)</a:t>
                      </a:r>
                      <a:endParaRPr lang="en-ZA"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800" dirty="0">
                          <a:effectLst/>
                        </a:rPr>
                        <a:t>Projected additional labour</a:t>
                      </a:r>
                      <a:endParaRPr lang="en-ZA"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r>
              <a:tr h="725220">
                <a:tc>
                  <a:txBody>
                    <a:bodyPr/>
                    <a:lstStyle/>
                    <a:p>
                      <a:pPr algn="just">
                        <a:lnSpc>
                          <a:spcPct val="120000"/>
                        </a:lnSpc>
                        <a:spcAft>
                          <a:spcPts val="0"/>
                        </a:spcAft>
                      </a:pPr>
                      <a:r>
                        <a:rPr lang="en-GB" sz="2800" dirty="0">
                          <a:effectLst/>
                        </a:rPr>
                        <a:t>LO3</a:t>
                      </a:r>
                      <a:endParaRPr lang="en-ZA"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b"/>
                </a:tc>
                <a:tc>
                  <a:txBody>
                    <a:bodyPr/>
                    <a:lstStyle/>
                    <a:p>
                      <a:pPr algn="ctr">
                        <a:lnSpc>
                          <a:spcPct val="120000"/>
                        </a:lnSpc>
                        <a:spcAft>
                          <a:spcPts val="0"/>
                        </a:spcAft>
                      </a:pPr>
                      <a:r>
                        <a:rPr lang="en-GB" sz="2800" dirty="0">
                          <a:effectLst/>
                        </a:rPr>
                        <a:t>2.65</a:t>
                      </a:r>
                      <a:endParaRPr lang="en-ZA"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800" dirty="0" smtClean="0">
                          <a:effectLst/>
                        </a:rPr>
                        <a:t>R -388</a:t>
                      </a:r>
                      <a:endParaRPr lang="en-ZA"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ZA" sz="2800" dirty="0" smtClean="0">
                          <a:effectLst/>
                          <a:latin typeface="+mn-lt"/>
                          <a:ea typeface="Times New Roman" panose="02020603050405020304" pitchFamily="18" charset="0"/>
                          <a:cs typeface="Times New Roman" panose="02020603050405020304" pitchFamily="18" charset="0"/>
                        </a:rPr>
                        <a:t>-4 156</a:t>
                      </a:r>
                      <a:endParaRPr lang="en-ZA" sz="2800" dirty="0">
                        <a:effectLst/>
                        <a:latin typeface="+mn-lt"/>
                        <a:ea typeface="Times New Roman" panose="02020603050405020304" pitchFamily="18" charset="0"/>
                        <a:cs typeface="Times New Roman" panose="02020603050405020304" pitchFamily="18" charset="0"/>
                      </a:endParaRPr>
                    </a:p>
                  </a:txBody>
                  <a:tcPr marL="17780" marR="17780" marT="17780" marB="17780" anchor="ctr"/>
                </a:tc>
              </a:tr>
              <a:tr h="725220">
                <a:tc>
                  <a:txBody>
                    <a:bodyPr/>
                    <a:lstStyle/>
                    <a:p>
                      <a:pPr algn="just">
                        <a:lnSpc>
                          <a:spcPct val="120000"/>
                        </a:lnSpc>
                        <a:spcAft>
                          <a:spcPts val="0"/>
                        </a:spcAft>
                      </a:pPr>
                      <a:r>
                        <a:rPr lang="en-GB" sz="2800" dirty="0">
                          <a:effectLst/>
                        </a:rPr>
                        <a:t>LO4</a:t>
                      </a:r>
                      <a:endParaRPr lang="en-ZA"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b"/>
                </a:tc>
                <a:tc>
                  <a:txBody>
                    <a:bodyPr/>
                    <a:lstStyle/>
                    <a:p>
                      <a:pPr algn="ctr">
                        <a:lnSpc>
                          <a:spcPct val="120000"/>
                        </a:lnSpc>
                        <a:spcAft>
                          <a:spcPts val="0"/>
                        </a:spcAft>
                      </a:pPr>
                      <a:r>
                        <a:rPr lang="en-GB" sz="2800" dirty="0">
                          <a:effectLst/>
                        </a:rPr>
                        <a:t>5.30</a:t>
                      </a:r>
                      <a:endParaRPr lang="en-ZA"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800" dirty="0" smtClean="0">
                          <a:effectLst/>
                        </a:rPr>
                        <a:t>R -775</a:t>
                      </a:r>
                      <a:endParaRPr lang="en-ZA"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c>
                  <a:txBody>
                    <a:bodyPr/>
                    <a:lstStyle/>
                    <a:p>
                      <a:pPr algn="ctr">
                        <a:lnSpc>
                          <a:spcPct val="120000"/>
                        </a:lnSpc>
                        <a:spcAft>
                          <a:spcPts val="0"/>
                        </a:spcAft>
                      </a:pPr>
                      <a:r>
                        <a:rPr lang="en-GB" sz="2800" dirty="0" smtClean="0">
                          <a:effectLst/>
                        </a:rPr>
                        <a:t>-8 312</a:t>
                      </a:r>
                      <a:endParaRPr lang="en-ZA" sz="3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780" marR="17780" marT="17780" marB="17780" anchor="ctr"/>
                </a:tc>
              </a:tr>
            </a:tbl>
          </a:graphicData>
        </a:graphic>
      </p:graphicFrame>
    </p:spTree>
    <p:extLst>
      <p:ext uri="{BB962C8B-B14F-4D97-AF65-F5344CB8AC3E}">
        <p14:creationId xmlns:p14="http://schemas.microsoft.com/office/powerpoint/2010/main" val="320002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768" y="184103"/>
            <a:ext cx="7202032" cy="1143000"/>
          </a:xfrm>
        </p:spPr>
        <p:txBody>
          <a:bodyPr/>
          <a:lstStyle/>
          <a:p>
            <a:r>
              <a:rPr lang="en-ZA" sz="3600" b="1" dirty="0" smtClean="0"/>
              <a:t>Methodology followed to estimate the socio-economic impact</a:t>
            </a:r>
            <a:endParaRPr lang="en-ZA" sz="3600" b="1" dirty="0"/>
          </a:p>
        </p:txBody>
      </p:sp>
      <p:sp>
        <p:nvSpPr>
          <p:cNvPr id="3" name="Content Placeholder 2"/>
          <p:cNvSpPr>
            <a:spLocks noGrp="1"/>
          </p:cNvSpPr>
          <p:nvPr>
            <p:ph idx="1"/>
          </p:nvPr>
        </p:nvSpPr>
        <p:spPr>
          <a:xfrm>
            <a:off x="1484768" y="1926125"/>
            <a:ext cx="7202032" cy="4525963"/>
          </a:xfrm>
        </p:spPr>
        <p:txBody>
          <a:bodyPr/>
          <a:lstStyle/>
          <a:p>
            <a:pPr>
              <a:buFont typeface="Wingdings" panose="05000000000000000000" pitchFamily="2" charset="2"/>
              <a:buChar char="Ø"/>
            </a:pPr>
            <a:r>
              <a:rPr lang="en-ZA" dirty="0" smtClean="0"/>
              <a:t>Waste water management options are an building block in the final classification process.</a:t>
            </a:r>
          </a:p>
          <a:p>
            <a:pPr>
              <a:buFont typeface="Wingdings" panose="05000000000000000000" pitchFamily="2" charset="2"/>
              <a:buChar char="Ø"/>
            </a:pPr>
            <a:r>
              <a:rPr lang="en-ZA" dirty="0" smtClean="0"/>
              <a:t>Certain decisions are already in place when these are investigated in terms of the best overall scenarios.</a:t>
            </a:r>
          </a:p>
          <a:p>
            <a:pPr>
              <a:buFont typeface="Wingdings" panose="05000000000000000000" pitchFamily="2" charset="2"/>
              <a:buChar char="Ø"/>
            </a:pPr>
            <a:r>
              <a:rPr lang="en-ZA" dirty="0" smtClean="0"/>
              <a:t>These scenarios are investigated as ad on to the already taken decisions.</a:t>
            </a:r>
            <a:endParaRPr lang="en-ZA" dirty="0"/>
          </a:p>
        </p:txBody>
      </p:sp>
    </p:spTree>
    <p:extLst>
      <p:ext uri="{BB962C8B-B14F-4D97-AF65-F5344CB8AC3E}">
        <p14:creationId xmlns:p14="http://schemas.microsoft.com/office/powerpoint/2010/main" val="2037385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768" y="274638"/>
            <a:ext cx="7523430" cy="1143000"/>
          </a:xfrm>
        </p:spPr>
        <p:txBody>
          <a:bodyPr/>
          <a:lstStyle/>
          <a:p>
            <a:r>
              <a:rPr lang="en-ZA" sz="3600" b="1" dirty="0" smtClean="0"/>
              <a:t>Waste Water Options Implementation</a:t>
            </a:r>
            <a:endParaRPr lang="en-ZA" sz="3600" b="1" dirty="0"/>
          </a:p>
        </p:txBody>
      </p:sp>
      <p:sp>
        <p:nvSpPr>
          <p:cNvPr id="3" name="Content Placeholder 2"/>
          <p:cNvSpPr>
            <a:spLocks noGrp="1"/>
          </p:cNvSpPr>
          <p:nvPr>
            <p:ph idx="1"/>
          </p:nvPr>
        </p:nvSpPr>
        <p:spPr>
          <a:xfrm>
            <a:off x="1484768" y="1214652"/>
            <a:ext cx="7202032" cy="4911512"/>
          </a:xfrm>
        </p:spPr>
        <p:txBody>
          <a:bodyPr/>
          <a:lstStyle/>
          <a:p>
            <a:pPr>
              <a:buFont typeface="Wingdings" panose="05000000000000000000" pitchFamily="2" charset="2"/>
              <a:buChar char="Ø"/>
            </a:pPr>
            <a:r>
              <a:rPr lang="en-ZA" sz="2400" dirty="0" smtClean="0"/>
              <a:t>The Capital and Operational Costs of all of the Waste Water Options (on next slide) were implemented in the Cost Benefit Analysis on the applicable timescale and discounted to a comparable value, the Net Present Value, for the two metrics GDP and employment</a:t>
            </a:r>
          </a:p>
          <a:p>
            <a:pPr>
              <a:buFont typeface="Wingdings" panose="05000000000000000000" pitchFamily="2" charset="2"/>
              <a:buChar char="Ø"/>
            </a:pPr>
            <a:r>
              <a:rPr lang="en-ZA" sz="2400" dirty="0" smtClean="0"/>
              <a:t>Scenarios breakdown:</a:t>
            </a:r>
          </a:p>
          <a:p>
            <a:pPr lvl="1">
              <a:buFont typeface="Wingdings" panose="05000000000000000000" pitchFamily="2" charset="2"/>
              <a:buChar char="Ø"/>
            </a:pPr>
            <a:r>
              <a:rPr lang="en-ZA" sz="2000" dirty="0" smtClean="0"/>
              <a:t>A Scenarios: Ecological Protection is priority</a:t>
            </a:r>
          </a:p>
          <a:p>
            <a:pPr lvl="1">
              <a:buFont typeface="Wingdings" panose="05000000000000000000" pitchFamily="2" charset="2"/>
              <a:buChar char="Ø"/>
            </a:pPr>
            <a:r>
              <a:rPr lang="en-ZA" sz="2000" dirty="0" smtClean="0"/>
              <a:t>B Scenarios: Highest discharge into estuaries</a:t>
            </a:r>
          </a:p>
          <a:p>
            <a:pPr lvl="1">
              <a:buFont typeface="Wingdings" panose="05000000000000000000" pitchFamily="2" charset="2"/>
              <a:buChar char="Ø"/>
            </a:pPr>
            <a:r>
              <a:rPr lang="en-ZA" sz="2000" dirty="0" smtClean="0"/>
              <a:t>C &amp; D Scenarios: Capital expenditure time delay</a:t>
            </a:r>
          </a:p>
          <a:p>
            <a:pPr lvl="1">
              <a:buFont typeface="Wingdings" panose="05000000000000000000" pitchFamily="2" charset="2"/>
              <a:buChar char="Ø"/>
            </a:pPr>
            <a:r>
              <a:rPr lang="en-ZA" sz="2000" dirty="0" smtClean="0"/>
              <a:t>E &amp; F Scenarios: Indirect reuse &amp; Direct reuse</a:t>
            </a:r>
          </a:p>
          <a:p>
            <a:pPr lvl="1">
              <a:buFont typeface="Wingdings" panose="05000000000000000000" pitchFamily="2" charset="2"/>
              <a:buChar char="Ø"/>
            </a:pPr>
            <a:endParaRPr lang="en-ZA" sz="2000" dirty="0"/>
          </a:p>
          <a:p>
            <a:pPr>
              <a:buFont typeface="Wingdings" panose="05000000000000000000" pitchFamily="2" charset="2"/>
              <a:buChar char="Ø"/>
            </a:pPr>
            <a:r>
              <a:rPr lang="en-ZA" sz="2400" dirty="0" smtClean="0"/>
              <a:t>Note the high costs of the reuse options </a:t>
            </a:r>
          </a:p>
        </p:txBody>
      </p:sp>
    </p:spTree>
    <p:extLst>
      <p:ext uri="{BB962C8B-B14F-4D97-AF65-F5344CB8AC3E}">
        <p14:creationId xmlns:p14="http://schemas.microsoft.com/office/powerpoint/2010/main" val="501773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2919</TotalTime>
  <Words>1562</Words>
  <Application>Microsoft Office PowerPoint</Application>
  <PresentationFormat>On-screen Show (4:3)</PresentationFormat>
  <Paragraphs>271</Paragraphs>
  <Slides>23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ＭＳ Ｐゴシック</vt:lpstr>
      <vt:lpstr>Aharoni</vt:lpstr>
      <vt:lpstr>Arial</vt:lpstr>
      <vt:lpstr>Calibri</vt:lpstr>
      <vt:lpstr>Futura Md BT</vt:lpstr>
      <vt:lpstr>Gill Sans</vt:lpstr>
      <vt:lpstr>Gill Sans Light</vt:lpstr>
      <vt:lpstr>Gill Sans MT</vt:lpstr>
      <vt:lpstr>Gill Snas</vt:lpstr>
      <vt:lpstr>Times New Roman</vt:lpstr>
      <vt:lpstr>Wingdings</vt:lpstr>
      <vt:lpstr>Office Theme</vt:lpstr>
      <vt:lpstr>PowerPoint Presentation</vt:lpstr>
      <vt:lpstr>Structure of Presentation</vt:lpstr>
      <vt:lpstr>PowerPoint Presentation</vt:lpstr>
      <vt:lpstr>Why GDP and Employment as parameters?</vt:lpstr>
      <vt:lpstr>Methodology based on CBA principles</vt:lpstr>
      <vt:lpstr>Results of uMngeni Catchment</vt:lpstr>
      <vt:lpstr>Results of Lovu Catchment</vt:lpstr>
      <vt:lpstr>Methodology followed to estimate the socio-economic impact</vt:lpstr>
      <vt:lpstr>Waste Water Options Implementation</vt:lpstr>
      <vt:lpstr>PowerPoint Presentation</vt:lpstr>
      <vt:lpstr>Methodology based on CBA principles</vt:lpstr>
      <vt:lpstr>Approach to Analyse Scenarios E and F</vt:lpstr>
      <vt:lpstr>Approach to Analyse Scenarios E and F</vt:lpstr>
      <vt:lpstr>Another look at Scenarios E and F – Re-use options </vt:lpstr>
      <vt:lpstr>Results</vt:lpstr>
      <vt:lpstr>Results CC IUA GDP</vt:lpstr>
      <vt:lpstr>Results CC IUA Employment</vt:lpstr>
      <vt:lpstr>Results SC IUA GDP</vt:lpstr>
      <vt:lpstr>Results SC IUA Employment</vt:lpstr>
      <vt:lpstr>Results NC IUA GDP</vt:lpstr>
      <vt:lpstr>Results NC IUA Employment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Microsoft account</cp:lastModifiedBy>
  <cp:revision>199</cp:revision>
  <dcterms:created xsi:type="dcterms:W3CDTF">2012-08-01T10:33:21Z</dcterms:created>
  <dcterms:modified xsi:type="dcterms:W3CDTF">2015-09-16T04:00:06Z</dcterms:modified>
</cp:coreProperties>
</file>